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56" r:id="rId2"/>
    <p:sldId id="257" r:id="rId3"/>
    <p:sldId id="258" r:id="rId4"/>
    <p:sldId id="259" r:id="rId5"/>
    <p:sldId id="260" r:id="rId6"/>
    <p:sldId id="261" r:id="rId7"/>
    <p:sldId id="291" r:id="rId8"/>
    <p:sldId id="263" r:id="rId9"/>
    <p:sldId id="292" r:id="rId10"/>
    <p:sldId id="293" r:id="rId11"/>
    <p:sldId id="266" r:id="rId12"/>
    <p:sldId id="267" r:id="rId13"/>
    <p:sldId id="268" r:id="rId14"/>
    <p:sldId id="294" r:id="rId15"/>
    <p:sldId id="269" r:id="rId16"/>
    <p:sldId id="272" r:id="rId17"/>
    <p:sldId id="273" r:id="rId18"/>
    <p:sldId id="274" r:id="rId19"/>
    <p:sldId id="275" r:id="rId20"/>
    <p:sldId id="276" r:id="rId21"/>
    <p:sldId id="278" r:id="rId22"/>
    <p:sldId id="280" r:id="rId23"/>
    <p:sldId id="281" r:id="rId24"/>
    <p:sldId id="282" r:id="rId25"/>
    <p:sldId id="283" r:id="rId26"/>
    <p:sldId id="284" r:id="rId27"/>
    <p:sldId id="287" r:id="rId28"/>
    <p:sldId id="288" r:id="rId29"/>
    <p:sldId id="289" r:id="rId30"/>
    <p:sldId id="290" r:id="rId31"/>
    <p:sldId id="295"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9"/>
    <p:restoredTop sz="96341"/>
  </p:normalViewPr>
  <p:slideViewPr>
    <p:cSldViewPr snapToGrid="0" snapToObjects="1">
      <p:cViewPr>
        <p:scale>
          <a:sx n="36" d="100"/>
          <a:sy n="36" d="100"/>
        </p:scale>
        <p:origin x="68" y="604"/>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7E9A04-D2A9-D74B-A6C5-D8D8CDDE385C}" type="datetimeFigureOut">
              <a:rPr lang="en-US" smtClean="0"/>
              <a:t>5/15/2021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2C0255-1E8F-A845-A22C-F1105F0E9A17}" type="slidenum">
              <a:rPr lang="en-US" smtClean="0"/>
              <a:t>‹#›</a:t>
            </a:fld>
            <a:endParaRPr lang="en-US"/>
          </a:p>
        </p:txBody>
      </p:sp>
    </p:spTree>
    <p:extLst>
      <p:ext uri="{BB962C8B-B14F-4D97-AF65-F5344CB8AC3E}">
        <p14:creationId xmlns:p14="http://schemas.microsoft.com/office/powerpoint/2010/main" val="603752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7E677DFE-BA09-4F75-8DE4-09B410DA1059}"/>
              </a:ext>
            </a:extLst>
          </p:cNvPr>
          <p:cNvSpPr>
            <a:spLocks noGrp="1" noRot="1" noChangeAspect="1" noChangeArrowheads="1" noTextEdit="1"/>
          </p:cNvSpPr>
          <p:nvPr>
            <p:ph type="sldImg"/>
          </p:nvPr>
        </p:nvSpPr>
        <p:spPr>
          <a:xfrm>
            <a:off x="44450" y="741363"/>
            <a:ext cx="6580188" cy="3702050"/>
          </a:xfrm>
          <a:ln/>
        </p:spPr>
      </p:sp>
      <p:sp>
        <p:nvSpPr>
          <p:cNvPr id="56323" name="Rectangle 3">
            <a:extLst>
              <a:ext uri="{FF2B5EF4-FFF2-40B4-BE49-F238E27FC236}">
                <a16:creationId xmlns:a16="http://schemas.microsoft.com/office/drawing/2014/main" id="{4DA4A1E0-C222-458D-9868-AF6E0F257BBA}"/>
              </a:ext>
            </a:extLst>
          </p:cNvPr>
          <p:cNvSpPr>
            <a:spLocks noGrp="1" noChangeArrowheads="1"/>
          </p:cNvSpPr>
          <p:nvPr>
            <p:ph type="body" idx="1"/>
          </p:nvPr>
        </p:nvSpPr>
        <p:spPr>
          <a:xfrm>
            <a:off x="889212" y="4690197"/>
            <a:ext cx="4890665" cy="444165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800" b="1"/>
          </a:p>
        </p:txBody>
      </p:sp>
    </p:spTree>
    <p:extLst>
      <p:ext uri="{BB962C8B-B14F-4D97-AF65-F5344CB8AC3E}">
        <p14:creationId xmlns:p14="http://schemas.microsoft.com/office/powerpoint/2010/main" val="7288639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E90E6151-3A78-4C1F-AAE4-7DDD14E263D7}"/>
              </a:ext>
            </a:extLst>
          </p:cNvPr>
          <p:cNvSpPr>
            <a:spLocks noGrp="1" noRot="1" noChangeAspect="1" noChangeArrowheads="1" noTextEdit="1"/>
          </p:cNvSpPr>
          <p:nvPr>
            <p:ph type="sldImg"/>
          </p:nvPr>
        </p:nvSpPr>
        <p:spPr>
          <a:xfrm>
            <a:off x="261938" y="862013"/>
            <a:ext cx="6148387" cy="3459162"/>
          </a:xfrm>
          <a:ln/>
        </p:spPr>
      </p:sp>
      <p:sp>
        <p:nvSpPr>
          <p:cNvPr id="107523" name="Rectangle 3">
            <a:extLst>
              <a:ext uri="{FF2B5EF4-FFF2-40B4-BE49-F238E27FC236}">
                <a16:creationId xmlns:a16="http://schemas.microsoft.com/office/drawing/2014/main" id="{21291762-A166-42A6-BB76-3A4493FC61A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600"/>
          </a:p>
        </p:txBody>
      </p:sp>
    </p:spTree>
    <p:extLst>
      <p:ext uri="{BB962C8B-B14F-4D97-AF65-F5344CB8AC3E}">
        <p14:creationId xmlns:p14="http://schemas.microsoft.com/office/powerpoint/2010/main" val="2061248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5C329208-4493-4396-AB42-ED50DFB25D51}"/>
              </a:ext>
            </a:extLst>
          </p:cNvPr>
          <p:cNvSpPr>
            <a:spLocks noGrp="1" noRot="1" noChangeAspect="1" noChangeArrowheads="1" noTextEdit="1"/>
          </p:cNvSpPr>
          <p:nvPr>
            <p:ph type="sldImg"/>
          </p:nvPr>
        </p:nvSpPr>
        <p:spPr>
          <a:xfrm>
            <a:off x="44450" y="741363"/>
            <a:ext cx="6580188" cy="3702050"/>
          </a:xfrm>
          <a:ln/>
        </p:spPr>
      </p:sp>
      <p:sp>
        <p:nvSpPr>
          <p:cNvPr id="58371" name="Rectangle 3">
            <a:extLst>
              <a:ext uri="{FF2B5EF4-FFF2-40B4-BE49-F238E27FC236}">
                <a16:creationId xmlns:a16="http://schemas.microsoft.com/office/drawing/2014/main" id="{2362B532-1397-41E7-9A8B-EEF967628E11}"/>
              </a:ext>
            </a:extLst>
          </p:cNvPr>
          <p:cNvSpPr>
            <a:spLocks noGrp="1" noChangeArrowheads="1"/>
          </p:cNvSpPr>
          <p:nvPr>
            <p:ph type="body" idx="1"/>
          </p:nvPr>
        </p:nvSpPr>
        <p:spPr>
          <a:xfrm>
            <a:off x="889212" y="4690197"/>
            <a:ext cx="4890665" cy="444165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800"/>
          </a:p>
        </p:txBody>
      </p:sp>
    </p:spTree>
    <p:extLst>
      <p:ext uri="{BB962C8B-B14F-4D97-AF65-F5344CB8AC3E}">
        <p14:creationId xmlns:p14="http://schemas.microsoft.com/office/powerpoint/2010/main" val="1518677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A50E6A71-7152-4928-BFCE-DA3C32441996}"/>
              </a:ext>
            </a:extLst>
          </p:cNvPr>
          <p:cNvSpPr>
            <a:spLocks noGrp="1" noRot="1" noChangeAspect="1" noChangeArrowheads="1" noTextEdit="1"/>
          </p:cNvSpPr>
          <p:nvPr>
            <p:ph type="sldImg"/>
          </p:nvPr>
        </p:nvSpPr>
        <p:spPr>
          <a:xfrm>
            <a:off x="44450" y="741363"/>
            <a:ext cx="6580188" cy="3702050"/>
          </a:xfrm>
          <a:ln/>
        </p:spPr>
      </p:sp>
      <p:sp>
        <p:nvSpPr>
          <p:cNvPr id="72707" name="Rectangle 3">
            <a:extLst>
              <a:ext uri="{FF2B5EF4-FFF2-40B4-BE49-F238E27FC236}">
                <a16:creationId xmlns:a16="http://schemas.microsoft.com/office/drawing/2014/main" id="{683DC515-28E2-4C5B-BE0C-5DEE4CBDA4C1}"/>
              </a:ext>
            </a:extLst>
          </p:cNvPr>
          <p:cNvSpPr>
            <a:spLocks noGrp="1" noChangeArrowheads="1"/>
          </p:cNvSpPr>
          <p:nvPr>
            <p:ph type="body" idx="1"/>
          </p:nvPr>
        </p:nvSpPr>
        <p:spPr>
          <a:xfrm>
            <a:off x="889212" y="4690197"/>
            <a:ext cx="4890665" cy="444165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2000"/>
          </a:p>
        </p:txBody>
      </p:sp>
    </p:spTree>
    <p:extLst>
      <p:ext uri="{BB962C8B-B14F-4D97-AF65-F5344CB8AC3E}">
        <p14:creationId xmlns:p14="http://schemas.microsoft.com/office/powerpoint/2010/main" val="1530819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826CCAA7-020D-4FE6-BB58-54BCDE6AAB67}"/>
              </a:ext>
            </a:extLst>
          </p:cNvPr>
          <p:cNvSpPr>
            <a:spLocks noGrp="1" noRot="1" noChangeAspect="1" noChangeArrowheads="1" noTextEdit="1"/>
          </p:cNvSpPr>
          <p:nvPr>
            <p:ph type="sldImg"/>
          </p:nvPr>
        </p:nvSpPr>
        <p:spPr>
          <a:xfrm>
            <a:off x="44450" y="741363"/>
            <a:ext cx="6580188" cy="3702050"/>
          </a:xfrm>
          <a:ln/>
        </p:spPr>
      </p:sp>
      <p:sp>
        <p:nvSpPr>
          <p:cNvPr id="80899" name="Rectangle 3">
            <a:extLst>
              <a:ext uri="{FF2B5EF4-FFF2-40B4-BE49-F238E27FC236}">
                <a16:creationId xmlns:a16="http://schemas.microsoft.com/office/drawing/2014/main" id="{4BA64E64-01B2-42B8-AA4F-D2FA3675AEC7}"/>
              </a:ext>
            </a:extLst>
          </p:cNvPr>
          <p:cNvSpPr>
            <a:spLocks noGrp="1" noChangeArrowheads="1"/>
          </p:cNvSpPr>
          <p:nvPr>
            <p:ph type="body" idx="1"/>
          </p:nvPr>
        </p:nvSpPr>
        <p:spPr>
          <a:xfrm>
            <a:off x="889212" y="4690197"/>
            <a:ext cx="5386215" cy="444165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600" b="1"/>
          </a:p>
        </p:txBody>
      </p:sp>
    </p:spTree>
    <p:extLst>
      <p:ext uri="{BB962C8B-B14F-4D97-AF65-F5344CB8AC3E}">
        <p14:creationId xmlns:p14="http://schemas.microsoft.com/office/powerpoint/2010/main" val="485961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1FB811BD-A83B-42DB-B0B3-2C2A0C144B08}"/>
              </a:ext>
            </a:extLst>
          </p:cNvPr>
          <p:cNvSpPr>
            <a:spLocks noGrp="1" noRot="1" noChangeAspect="1" noChangeArrowheads="1" noTextEdit="1"/>
          </p:cNvSpPr>
          <p:nvPr>
            <p:ph type="sldImg"/>
          </p:nvPr>
        </p:nvSpPr>
        <p:spPr>
          <a:xfrm>
            <a:off x="44450" y="741363"/>
            <a:ext cx="6580188" cy="3702050"/>
          </a:xfrm>
          <a:ln/>
        </p:spPr>
      </p:sp>
      <p:sp>
        <p:nvSpPr>
          <p:cNvPr id="82947" name="Rectangle 3">
            <a:extLst>
              <a:ext uri="{FF2B5EF4-FFF2-40B4-BE49-F238E27FC236}">
                <a16:creationId xmlns:a16="http://schemas.microsoft.com/office/drawing/2014/main" id="{C58A9DB4-6EC9-4743-9A25-7972EA7E675F}"/>
              </a:ext>
            </a:extLst>
          </p:cNvPr>
          <p:cNvSpPr>
            <a:spLocks noGrp="1" noChangeArrowheads="1"/>
          </p:cNvSpPr>
          <p:nvPr>
            <p:ph type="body" idx="1"/>
          </p:nvPr>
        </p:nvSpPr>
        <p:spPr>
          <a:xfrm>
            <a:off x="889212" y="4690197"/>
            <a:ext cx="5386215" cy="444165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600" b="1"/>
          </a:p>
        </p:txBody>
      </p:sp>
    </p:spTree>
    <p:extLst>
      <p:ext uri="{BB962C8B-B14F-4D97-AF65-F5344CB8AC3E}">
        <p14:creationId xmlns:p14="http://schemas.microsoft.com/office/powerpoint/2010/main" val="1009513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F6C6F75C-F692-424E-A1B9-7A90754A1B77}"/>
              </a:ext>
            </a:extLst>
          </p:cNvPr>
          <p:cNvSpPr>
            <a:spLocks noGrp="1" noRot="1" noChangeAspect="1" noChangeArrowheads="1" noTextEdit="1"/>
          </p:cNvSpPr>
          <p:nvPr>
            <p:ph type="sldImg"/>
          </p:nvPr>
        </p:nvSpPr>
        <p:spPr>
          <a:xfrm>
            <a:off x="44450" y="741363"/>
            <a:ext cx="6580188" cy="3702050"/>
          </a:xfrm>
          <a:ln/>
        </p:spPr>
      </p:sp>
      <p:sp>
        <p:nvSpPr>
          <p:cNvPr id="95235" name="Rectangle 3">
            <a:extLst>
              <a:ext uri="{FF2B5EF4-FFF2-40B4-BE49-F238E27FC236}">
                <a16:creationId xmlns:a16="http://schemas.microsoft.com/office/drawing/2014/main" id="{FE3F54C4-B39B-4F6D-92DF-3ABA90EFC369}"/>
              </a:ext>
            </a:extLst>
          </p:cNvPr>
          <p:cNvSpPr>
            <a:spLocks noGrp="1" noChangeArrowheads="1"/>
          </p:cNvSpPr>
          <p:nvPr>
            <p:ph type="body" idx="1"/>
          </p:nvPr>
        </p:nvSpPr>
        <p:spPr>
          <a:xfrm>
            <a:off x="889212" y="4690197"/>
            <a:ext cx="4890665" cy="444165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4914818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BEF88BA9-7333-4D38-9360-3AC39F157806}"/>
              </a:ext>
            </a:extLst>
          </p:cNvPr>
          <p:cNvSpPr>
            <a:spLocks noGrp="1" noRot="1" noChangeAspect="1" noChangeArrowheads="1" noTextEdit="1"/>
          </p:cNvSpPr>
          <p:nvPr>
            <p:ph type="sldImg"/>
          </p:nvPr>
        </p:nvSpPr>
        <p:spPr>
          <a:xfrm>
            <a:off x="261938" y="862013"/>
            <a:ext cx="6146800" cy="3459162"/>
          </a:xfrm>
          <a:ln/>
        </p:spPr>
      </p:sp>
      <p:sp>
        <p:nvSpPr>
          <p:cNvPr id="89091" name="Rectangle 3">
            <a:extLst>
              <a:ext uri="{FF2B5EF4-FFF2-40B4-BE49-F238E27FC236}">
                <a16:creationId xmlns:a16="http://schemas.microsoft.com/office/drawing/2014/main" id="{68A91D33-7D57-4CE0-AE9D-C52C1757569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584369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57A52C29-42AA-45F5-8DFB-AD619A9A6B73}"/>
              </a:ext>
            </a:extLst>
          </p:cNvPr>
          <p:cNvSpPr>
            <a:spLocks noGrp="1" noRot="1" noChangeAspect="1" noChangeArrowheads="1" noTextEdit="1"/>
          </p:cNvSpPr>
          <p:nvPr>
            <p:ph type="sldImg"/>
          </p:nvPr>
        </p:nvSpPr>
        <p:spPr>
          <a:xfrm>
            <a:off x="261938" y="862013"/>
            <a:ext cx="6146800" cy="3459162"/>
          </a:xfrm>
          <a:ln/>
        </p:spPr>
      </p:sp>
      <p:sp>
        <p:nvSpPr>
          <p:cNvPr id="91139" name="Rectangle 3">
            <a:extLst>
              <a:ext uri="{FF2B5EF4-FFF2-40B4-BE49-F238E27FC236}">
                <a16:creationId xmlns:a16="http://schemas.microsoft.com/office/drawing/2014/main" id="{106B00DD-D833-4D2B-B8CF-8BD04125156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6310924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57A52C29-42AA-45F5-8DFB-AD619A9A6B73}"/>
              </a:ext>
            </a:extLst>
          </p:cNvPr>
          <p:cNvSpPr>
            <a:spLocks noGrp="1" noRot="1" noChangeAspect="1" noChangeArrowheads="1" noTextEdit="1"/>
          </p:cNvSpPr>
          <p:nvPr>
            <p:ph type="sldImg"/>
          </p:nvPr>
        </p:nvSpPr>
        <p:spPr>
          <a:xfrm>
            <a:off x="261938" y="862013"/>
            <a:ext cx="6146800" cy="3459162"/>
          </a:xfrm>
          <a:ln/>
        </p:spPr>
      </p:sp>
      <p:sp>
        <p:nvSpPr>
          <p:cNvPr id="91139" name="Rectangle 3">
            <a:extLst>
              <a:ext uri="{FF2B5EF4-FFF2-40B4-BE49-F238E27FC236}">
                <a16:creationId xmlns:a16="http://schemas.microsoft.com/office/drawing/2014/main" id="{106B00DD-D833-4D2B-B8CF-8BD04125156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022015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7AB0AF-EC4A-BE46-96B6-195FCFC0E9A4}" type="datetimeFigureOut">
              <a:rPr lang="en-US" smtClean="0"/>
              <a:t>5/15/2021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1439A-2A3D-7148-A7B0-FD9563D36D62}" type="slidenum">
              <a:rPr lang="en-US" smtClean="0"/>
              <a:t>‹#›</a:t>
            </a:fld>
            <a:endParaRPr lang="en-US"/>
          </a:p>
        </p:txBody>
      </p:sp>
    </p:spTree>
    <p:extLst>
      <p:ext uri="{BB962C8B-B14F-4D97-AF65-F5344CB8AC3E}">
        <p14:creationId xmlns:p14="http://schemas.microsoft.com/office/powerpoint/2010/main" val="13374938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7AB0AF-EC4A-BE46-96B6-195FCFC0E9A4}" type="datetimeFigureOut">
              <a:rPr lang="en-US" smtClean="0"/>
              <a:t>5/15/2021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1439A-2A3D-7148-A7B0-FD9563D36D62}" type="slidenum">
              <a:rPr lang="en-US" smtClean="0"/>
              <a:t>‹#›</a:t>
            </a:fld>
            <a:endParaRPr lang="en-US"/>
          </a:p>
        </p:txBody>
      </p:sp>
    </p:spTree>
    <p:extLst>
      <p:ext uri="{BB962C8B-B14F-4D97-AF65-F5344CB8AC3E}">
        <p14:creationId xmlns:p14="http://schemas.microsoft.com/office/powerpoint/2010/main" val="1056917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7AB0AF-EC4A-BE46-96B6-195FCFC0E9A4}" type="datetimeFigureOut">
              <a:rPr lang="en-US" smtClean="0"/>
              <a:t>5/15/2021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1439A-2A3D-7148-A7B0-FD9563D36D62}" type="slidenum">
              <a:rPr lang="en-US" smtClean="0"/>
              <a:t>‹#›</a:t>
            </a:fld>
            <a:endParaRPr lang="en-US"/>
          </a:p>
        </p:txBody>
      </p:sp>
    </p:spTree>
    <p:extLst>
      <p:ext uri="{BB962C8B-B14F-4D97-AF65-F5344CB8AC3E}">
        <p14:creationId xmlns:p14="http://schemas.microsoft.com/office/powerpoint/2010/main" val="17801194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80129543"/>
      </p:ext>
    </p:extLst>
  </p:cSld>
  <p:clrMapOvr>
    <a:masterClrMapping/>
  </p:clrMapOvr>
  <p:transition>
    <p:cover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7AB0AF-EC4A-BE46-96B6-195FCFC0E9A4}" type="datetimeFigureOut">
              <a:rPr lang="en-US" smtClean="0"/>
              <a:t>5/15/2021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1439A-2A3D-7148-A7B0-FD9563D36D62}" type="slidenum">
              <a:rPr lang="en-US" smtClean="0"/>
              <a:t>‹#›</a:t>
            </a:fld>
            <a:endParaRPr lang="en-US"/>
          </a:p>
        </p:txBody>
      </p:sp>
    </p:spTree>
    <p:extLst>
      <p:ext uri="{BB962C8B-B14F-4D97-AF65-F5344CB8AC3E}">
        <p14:creationId xmlns:p14="http://schemas.microsoft.com/office/powerpoint/2010/main" val="1547837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7AB0AF-EC4A-BE46-96B6-195FCFC0E9A4}" type="datetimeFigureOut">
              <a:rPr lang="en-US" smtClean="0"/>
              <a:t>5/15/2021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1439A-2A3D-7148-A7B0-FD9563D36D62}" type="slidenum">
              <a:rPr lang="en-US" smtClean="0"/>
              <a:t>‹#›</a:t>
            </a:fld>
            <a:endParaRPr lang="en-US"/>
          </a:p>
        </p:txBody>
      </p:sp>
    </p:spTree>
    <p:extLst>
      <p:ext uri="{BB962C8B-B14F-4D97-AF65-F5344CB8AC3E}">
        <p14:creationId xmlns:p14="http://schemas.microsoft.com/office/powerpoint/2010/main" val="2034017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77AB0AF-EC4A-BE46-96B6-195FCFC0E9A4}" type="datetimeFigureOut">
              <a:rPr lang="en-US" smtClean="0"/>
              <a:t>5/15/2021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C1439A-2A3D-7148-A7B0-FD9563D36D62}" type="slidenum">
              <a:rPr lang="en-US" smtClean="0"/>
              <a:t>‹#›</a:t>
            </a:fld>
            <a:endParaRPr lang="en-US"/>
          </a:p>
        </p:txBody>
      </p:sp>
    </p:spTree>
    <p:extLst>
      <p:ext uri="{BB962C8B-B14F-4D97-AF65-F5344CB8AC3E}">
        <p14:creationId xmlns:p14="http://schemas.microsoft.com/office/powerpoint/2010/main" val="2092370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7AB0AF-EC4A-BE46-96B6-195FCFC0E9A4}" type="datetimeFigureOut">
              <a:rPr lang="en-US" smtClean="0"/>
              <a:t>5/15/2021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C1439A-2A3D-7148-A7B0-FD9563D36D62}" type="slidenum">
              <a:rPr lang="en-US" smtClean="0"/>
              <a:t>‹#›</a:t>
            </a:fld>
            <a:endParaRPr lang="en-US"/>
          </a:p>
        </p:txBody>
      </p:sp>
    </p:spTree>
    <p:extLst>
      <p:ext uri="{BB962C8B-B14F-4D97-AF65-F5344CB8AC3E}">
        <p14:creationId xmlns:p14="http://schemas.microsoft.com/office/powerpoint/2010/main" val="1431517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7AB0AF-EC4A-BE46-96B6-195FCFC0E9A4}" type="datetimeFigureOut">
              <a:rPr lang="en-US" smtClean="0"/>
              <a:t>5/15/2021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C1439A-2A3D-7148-A7B0-FD9563D36D62}" type="slidenum">
              <a:rPr lang="en-US" smtClean="0"/>
              <a:t>‹#›</a:t>
            </a:fld>
            <a:endParaRPr lang="en-US"/>
          </a:p>
        </p:txBody>
      </p:sp>
    </p:spTree>
    <p:extLst>
      <p:ext uri="{BB962C8B-B14F-4D97-AF65-F5344CB8AC3E}">
        <p14:creationId xmlns:p14="http://schemas.microsoft.com/office/powerpoint/2010/main" val="1257997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7AB0AF-EC4A-BE46-96B6-195FCFC0E9A4}" type="datetimeFigureOut">
              <a:rPr lang="en-US" smtClean="0"/>
              <a:t>5/15/2021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C1439A-2A3D-7148-A7B0-FD9563D36D62}" type="slidenum">
              <a:rPr lang="en-US" smtClean="0"/>
              <a:t>‹#›</a:t>
            </a:fld>
            <a:endParaRPr lang="en-US"/>
          </a:p>
        </p:txBody>
      </p:sp>
    </p:spTree>
    <p:extLst>
      <p:ext uri="{BB962C8B-B14F-4D97-AF65-F5344CB8AC3E}">
        <p14:creationId xmlns:p14="http://schemas.microsoft.com/office/powerpoint/2010/main" val="1187007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7AB0AF-EC4A-BE46-96B6-195FCFC0E9A4}" type="datetimeFigureOut">
              <a:rPr lang="en-US" smtClean="0"/>
              <a:t>5/15/2021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C1439A-2A3D-7148-A7B0-FD9563D36D62}" type="slidenum">
              <a:rPr lang="en-US" smtClean="0"/>
              <a:t>‹#›</a:t>
            </a:fld>
            <a:endParaRPr lang="en-US"/>
          </a:p>
        </p:txBody>
      </p:sp>
    </p:spTree>
    <p:extLst>
      <p:ext uri="{BB962C8B-B14F-4D97-AF65-F5344CB8AC3E}">
        <p14:creationId xmlns:p14="http://schemas.microsoft.com/office/powerpoint/2010/main" val="2054228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7AB0AF-EC4A-BE46-96B6-195FCFC0E9A4}" type="datetimeFigureOut">
              <a:rPr lang="en-US" smtClean="0"/>
              <a:t>5/15/2021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C1439A-2A3D-7148-A7B0-FD9563D36D62}" type="slidenum">
              <a:rPr lang="en-US" smtClean="0"/>
              <a:t>‹#›</a:t>
            </a:fld>
            <a:endParaRPr lang="en-US"/>
          </a:p>
        </p:txBody>
      </p:sp>
    </p:spTree>
    <p:extLst>
      <p:ext uri="{BB962C8B-B14F-4D97-AF65-F5344CB8AC3E}">
        <p14:creationId xmlns:p14="http://schemas.microsoft.com/office/powerpoint/2010/main" val="324478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7AB0AF-EC4A-BE46-96B6-195FCFC0E9A4}" type="datetimeFigureOut">
              <a:rPr lang="en-US" smtClean="0"/>
              <a:t>5/15/2021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C1439A-2A3D-7148-A7B0-FD9563D36D62}" type="slidenum">
              <a:rPr lang="en-US" smtClean="0"/>
              <a:t>‹#›</a:t>
            </a:fld>
            <a:endParaRPr lang="en-US"/>
          </a:p>
        </p:txBody>
      </p:sp>
    </p:spTree>
    <p:extLst>
      <p:ext uri="{BB962C8B-B14F-4D97-AF65-F5344CB8AC3E}">
        <p14:creationId xmlns:p14="http://schemas.microsoft.com/office/powerpoint/2010/main" val="3244956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4.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5.xml"/><Relationship Id="rId6" Type="http://schemas.openxmlformats.org/officeDocument/2006/relationships/image" Target="../media/image2.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audio" Target="../media/media20.m4a"/><Relationship Id="rId7" Type="http://schemas.openxmlformats.org/officeDocument/2006/relationships/image" Target="../media/image21.jpg"/><Relationship Id="rId2" Type="http://schemas.microsoft.com/office/2007/relationships/media" Target="../media/media20.m4a"/><Relationship Id="rId1" Type="http://schemas.openxmlformats.org/officeDocument/2006/relationships/tags" Target="../tags/tag6.xml"/><Relationship Id="rId6" Type="http://schemas.openxmlformats.org/officeDocument/2006/relationships/image" Target="../media/image20.jpg"/><Relationship Id="rId11" Type="http://schemas.openxmlformats.org/officeDocument/2006/relationships/image" Target="../media/image2.png"/><Relationship Id="rId5" Type="http://schemas.openxmlformats.org/officeDocument/2006/relationships/notesSlide" Target="../notesSlides/notesSlide2.xml"/><Relationship Id="rId10" Type="http://schemas.openxmlformats.org/officeDocument/2006/relationships/image" Target="../media/image24.jpg"/><Relationship Id="rId4" Type="http://schemas.openxmlformats.org/officeDocument/2006/relationships/slideLayout" Target="../slideLayouts/slideLayout6.xml"/><Relationship Id="rId9" Type="http://schemas.openxmlformats.org/officeDocument/2006/relationships/image" Target="../media/image23.jpg"/></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7" Type="http://schemas.openxmlformats.org/officeDocument/2006/relationships/image" Target="../media/image2.png"/><Relationship Id="rId2" Type="http://schemas.microsoft.com/office/2007/relationships/media" Target="../media/media21.m4a"/><Relationship Id="rId1" Type="http://schemas.openxmlformats.org/officeDocument/2006/relationships/tags" Target="../tags/tag7.xml"/><Relationship Id="rId6" Type="http://schemas.openxmlformats.org/officeDocument/2006/relationships/image" Target="../media/image25.jp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tags" Target="../tags/tag8.xml"/><Relationship Id="rId6" Type="http://schemas.openxmlformats.org/officeDocument/2006/relationships/image" Target="../media/image2.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audio" Target="../media/media23.m4a"/><Relationship Id="rId2" Type="http://schemas.microsoft.com/office/2007/relationships/media" Target="../media/media23.m4a"/><Relationship Id="rId1" Type="http://schemas.openxmlformats.org/officeDocument/2006/relationships/tags" Target="../tags/tag9.xml"/><Relationship Id="rId6" Type="http://schemas.openxmlformats.org/officeDocument/2006/relationships/image" Target="../media/image2.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png"/><Relationship Id="rId5" Type="http://schemas.openxmlformats.org/officeDocument/2006/relationships/image" Target="../media/image26.jpeg"/><Relationship Id="rId4" Type="http://schemas.openxmlformats.org/officeDocument/2006/relationships/notesSlide" Target="../notesSlides/notesSlide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png"/><Relationship Id="rId5" Type="http://schemas.openxmlformats.org/officeDocument/2006/relationships/image" Target="../media/image27.jpg"/><Relationship Id="rId4" Type="http://schemas.openxmlformats.org/officeDocument/2006/relationships/notesSlide" Target="../notesSlides/notesSlide8.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png"/><Relationship Id="rId5" Type="http://schemas.openxmlformats.org/officeDocument/2006/relationships/image" Target="../media/image28.jpg"/><Relationship Id="rId4" Type="http://schemas.openxmlformats.org/officeDocument/2006/relationships/notesSlide" Target="../notesSlides/notesSlide9.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8" Type="http://schemas.openxmlformats.org/officeDocument/2006/relationships/hyperlink" Target="http://eprints.gla.ac.uk/103687/" TargetMode="External"/><Relationship Id="rId13" Type="http://schemas.openxmlformats.org/officeDocument/2006/relationships/hyperlink" Target="http://eprints.gla.ac.uk/view/journal_volume/Psychology_and_Marketing.html" TargetMode="External"/><Relationship Id="rId3" Type="http://schemas.openxmlformats.org/officeDocument/2006/relationships/slideLayout" Target="../slideLayouts/slideLayout2.xml"/><Relationship Id="rId7" Type="http://schemas.openxmlformats.org/officeDocument/2006/relationships/hyperlink" Target="http://eprints.gla.ac.uk/view/author/27838.html" TargetMode="External"/><Relationship Id="rId12" Type="http://schemas.openxmlformats.org/officeDocument/2006/relationships/hyperlink" Target="http://eprints.gla.ac.uk/39131/" TargetMode="Externa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hyperlink" Target="http://eprints.gla.ac.uk/view/author/11293.html" TargetMode="External"/><Relationship Id="rId11" Type="http://schemas.openxmlformats.org/officeDocument/2006/relationships/hyperlink" Target="http://eprints.gla.ac.uk/view/journal_volume/Marketing_Theory.html" TargetMode="External"/><Relationship Id="rId5" Type="http://schemas.openxmlformats.org/officeDocument/2006/relationships/hyperlink" Target="http://eprints.gla.ac.uk/view/author/4503.html" TargetMode="External"/><Relationship Id="rId10" Type="http://schemas.openxmlformats.org/officeDocument/2006/relationships/hyperlink" Target="http://eprints.gla.ac.uk/135146/" TargetMode="External"/><Relationship Id="rId4" Type="http://schemas.openxmlformats.org/officeDocument/2006/relationships/notesSlide" Target="../notesSlides/notesSlide10.xml"/><Relationship Id="rId9" Type="http://schemas.openxmlformats.org/officeDocument/2006/relationships/hyperlink" Target="http://eprints.gla.ac.uk/view/journal_volume/Journal_of_Business_Ethics.html" TargetMode="External"/><Relationship Id="rId1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2.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4.m4a"/><Relationship Id="rId7" Type="http://schemas.openxmlformats.org/officeDocument/2006/relationships/image" Target="../media/image7.jpeg"/><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slideLayout" Target="../slideLayouts/slideLayout6.xml"/><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3.jpe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nnovative plant-based food options outperform traditional staples, Nielse"/>
          <p:cNvPicPr>
            <a:picLocks noChangeAspect="1" noChangeArrowheads="1"/>
          </p:cNvPicPr>
          <p:nvPr/>
        </p:nvPicPr>
        <p:blipFill rotWithShape="1">
          <a:blip r:embed="rId4">
            <a:extLst>
              <a:ext uri="{28A0092B-C50C-407E-A947-70E740481C1C}">
                <a14:useLocalDpi xmlns:a14="http://schemas.microsoft.com/office/drawing/2010/main" val="0"/>
              </a:ext>
            </a:extLst>
          </a:blip>
          <a:srcRect l="8915" t="9091" r="14383"/>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477981" y="1122363"/>
            <a:ext cx="4023360" cy="3204134"/>
          </a:xfrm>
        </p:spPr>
        <p:txBody>
          <a:bodyPr anchor="b">
            <a:normAutofit fontScale="90000"/>
          </a:bodyPr>
          <a:lstStyle/>
          <a:p>
            <a:pPr algn="l"/>
            <a:r>
              <a:rPr lang="en-GB" sz="4800" dirty="0"/>
              <a:t>Unit 2.2</a:t>
            </a:r>
            <a:br>
              <a:rPr lang="en-GB" sz="4800" dirty="0"/>
            </a:br>
            <a:r>
              <a:rPr lang="en-GB" sz="4800" dirty="0"/>
              <a:t>Consumer Perspectives in Marketing Ethics </a:t>
            </a:r>
            <a:endParaRPr lang="en-US" sz="4800" dirty="0"/>
          </a:p>
        </p:txBody>
      </p:sp>
      <p:sp>
        <p:nvSpPr>
          <p:cNvPr id="3" name="Subtitle 2"/>
          <p:cNvSpPr>
            <a:spLocks noGrp="1"/>
          </p:cNvSpPr>
          <p:nvPr>
            <p:ph type="subTitle" idx="1"/>
          </p:nvPr>
        </p:nvSpPr>
        <p:spPr>
          <a:xfrm>
            <a:off x="477980" y="4872922"/>
            <a:ext cx="4023359" cy="1208141"/>
          </a:xfrm>
        </p:spPr>
        <p:txBody>
          <a:bodyPr>
            <a:normAutofit/>
          </a:bodyPr>
          <a:lstStyle/>
          <a:p>
            <a:pPr algn="l"/>
            <a:r>
              <a:rPr lang="en-US" sz="2000" dirty="0"/>
              <a:t>Professor Deirdre Shaw</a:t>
            </a: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696612172"/>
      </p:ext>
    </p:extLst>
  </p:cSld>
  <p:clrMapOvr>
    <a:masterClrMapping/>
  </p:clrMapOvr>
  <mc:AlternateContent xmlns:mc="http://schemas.openxmlformats.org/markup-compatibility/2006" xmlns:p14="http://schemas.microsoft.com/office/powerpoint/2010/main">
    <mc:Choice Requires="p14">
      <p:transition spd="slow" p14:dur="2000" advTm="16282"/>
    </mc:Choice>
    <mc:Fallback xmlns="">
      <p:transition spd="slow" advTm="16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E45B1D5C-0827-4AF0-8186-11FC5A8B8B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9267909" y="2023110"/>
            <a:ext cx="2469624" cy="2846070"/>
          </a:xfrm>
        </p:spPr>
        <p:txBody>
          <a:bodyPr vert="horz" lIns="91440" tIns="45720" rIns="91440" bIns="45720" rtlCol="0" anchor="ctr">
            <a:normAutofit/>
          </a:bodyPr>
          <a:lstStyle/>
          <a:p>
            <a:r>
              <a:rPr lang="en-US" sz="3700"/>
              <a:t>Constraints to enacting consumer concerns</a:t>
            </a:r>
          </a:p>
        </p:txBody>
      </p:sp>
      <p:sp>
        <p:nvSpPr>
          <p:cNvPr id="73" name="Rectangle 72">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ssueschart2011.jpg 1,482×1,049 pixels | Ethical consumer, Ethical  shoppi"/>
          <p:cNvPicPr>
            <a:picLocks noChangeAspect="1" noChangeArrowheads="1"/>
          </p:cNvPicPr>
          <p:nvPr/>
        </p:nvPicPr>
        <p:blipFill rotWithShape="1">
          <a:blip r:embed="rId4">
            <a:extLst>
              <a:ext uri="{28A0092B-C50C-407E-A947-70E740481C1C}">
                <a14:useLocalDpi xmlns:a14="http://schemas.microsoft.com/office/drawing/2010/main" val="0"/>
              </a:ext>
            </a:extLst>
          </a:blip>
          <a:srcRect r="1" b="3177"/>
          <a:stretch/>
        </p:blipFill>
        <p:spPr bwMode="auto">
          <a:xfrm>
            <a:off x="545238" y="858525"/>
            <a:ext cx="7608304" cy="5211906"/>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083553341"/>
      </p:ext>
    </p:extLst>
  </p:cSld>
  <p:clrMapOvr>
    <a:masterClrMapping/>
  </p:clrMapOvr>
  <mc:AlternateContent xmlns:mc="http://schemas.openxmlformats.org/markup-compatibility/2006" xmlns:p14="http://schemas.microsoft.com/office/powerpoint/2010/main">
    <mc:Choice Requires="p14">
      <p:transition spd="slow" p14:dur="2000" advTm="104299"/>
    </mc:Choice>
    <mc:Fallback xmlns="">
      <p:transition spd="slow" advTm="104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75D977-DFDA-4A28-A517-FD0E923CDB87}"/>
              </a:ext>
            </a:extLst>
          </p:cNvPr>
          <p:cNvPicPr>
            <a:picLocks noChangeAspect="1"/>
          </p:cNvPicPr>
          <p:nvPr/>
        </p:nvPicPr>
        <p:blipFill>
          <a:blip r:embed="rId4"/>
          <a:stretch>
            <a:fillRect/>
          </a:stretch>
        </p:blipFill>
        <p:spPr>
          <a:xfrm>
            <a:off x="2029615" y="652031"/>
            <a:ext cx="8132769" cy="5553937"/>
          </a:xfrm>
          <a:prstGeom prst="rect">
            <a:avLst/>
          </a:prstGeom>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658755641"/>
      </p:ext>
    </p:extLst>
  </p:cSld>
  <p:clrMapOvr>
    <a:masterClrMapping/>
  </p:clrMapOvr>
  <mc:AlternateContent xmlns:mc="http://schemas.openxmlformats.org/markup-compatibility/2006" xmlns:p14="http://schemas.microsoft.com/office/powerpoint/2010/main">
    <mc:Choice Requires="p14">
      <p:transition spd="slow" p14:dur="2000" advTm="101394"/>
    </mc:Choice>
    <mc:Fallback xmlns="">
      <p:transition spd="slow" advTm="101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3">
            <a:extLst>
              <a:ext uri="{FF2B5EF4-FFF2-40B4-BE49-F238E27FC236}">
                <a16:creationId xmlns:a16="http://schemas.microsoft.com/office/drawing/2014/main" id="{8D99D4C6-94BA-4795-B63A-10B0D0D817CE}"/>
              </a:ext>
            </a:extLst>
          </p:cNvPr>
          <p:cNvSpPr>
            <a:spLocks noGrp="1" noChangeArrowheads="1"/>
          </p:cNvSpPr>
          <p:nvPr>
            <p:ph type="body" idx="1"/>
          </p:nvPr>
        </p:nvSpPr>
        <p:spPr/>
        <p:txBody>
          <a:bodyPr/>
          <a:lstStyle/>
          <a:p>
            <a:r>
              <a:rPr lang="en-GB" altLang="en-US" dirty="0">
                <a:latin typeface="Calibri Light" panose="020F0302020204030204" pitchFamily="34" charset="0"/>
              </a:rPr>
              <a:t>Rational Consumer</a:t>
            </a:r>
          </a:p>
          <a:p>
            <a:pPr lvl="1"/>
            <a:r>
              <a:rPr lang="en-GB" altLang="en-US" dirty="0">
                <a:latin typeface="Calibri Light" panose="020F0302020204030204" pitchFamily="34" charset="0"/>
              </a:rPr>
              <a:t>Rational choice = maximise the expected benefits from our actions </a:t>
            </a:r>
          </a:p>
          <a:p>
            <a:pPr lvl="1"/>
            <a:endParaRPr lang="en-GB" altLang="en-US" dirty="0">
              <a:latin typeface="Calibri Light" panose="020F0302020204030204" pitchFamily="34" charset="0"/>
            </a:endParaRPr>
          </a:p>
        </p:txBody>
      </p:sp>
      <p:sp>
        <p:nvSpPr>
          <p:cNvPr id="19459" name="Rectangle 4">
            <a:extLst>
              <a:ext uri="{FF2B5EF4-FFF2-40B4-BE49-F238E27FC236}">
                <a16:creationId xmlns:a16="http://schemas.microsoft.com/office/drawing/2014/main" id="{480D034D-4ED6-4F76-9BC5-88B7684828D0}"/>
              </a:ext>
            </a:extLst>
          </p:cNvPr>
          <p:cNvSpPr>
            <a:spLocks noGrp="1" noChangeArrowheads="1"/>
          </p:cNvSpPr>
          <p:nvPr>
            <p:ph type="title"/>
          </p:nvPr>
        </p:nvSpPr>
        <p:spPr>
          <a:xfrm>
            <a:off x="2209800" y="228600"/>
            <a:ext cx="8458200" cy="1143000"/>
          </a:xfrm>
        </p:spPr>
        <p:txBody>
          <a:bodyPr/>
          <a:lstStyle/>
          <a:p>
            <a:pPr algn="l"/>
            <a:r>
              <a:rPr lang="en-GB" altLang="en-US" dirty="0">
                <a:latin typeface="Calibri Light" panose="020F0302020204030204" pitchFamily="34" charset="0"/>
              </a:rPr>
              <a:t>Approaches to Study</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5456" y="4077072"/>
            <a:ext cx="4972544" cy="2791604"/>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87131553"/>
      </p:ext>
    </p:extLst>
  </p:cSld>
  <p:clrMapOvr>
    <a:masterClrMapping/>
  </p:clrMapOvr>
  <p:transition advTm="487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69C461CB-48E4-4796-A544-E29EE6460348}"/>
              </a:ext>
            </a:extLst>
          </p:cNvPr>
          <p:cNvSpPr>
            <a:spLocks noGrp="1" noChangeArrowheads="1"/>
          </p:cNvSpPr>
          <p:nvPr>
            <p:ph type="title"/>
          </p:nvPr>
        </p:nvSpPr>
        <p:spPr/>
        <p:txBody>
          <a:bodyPr/>
          <a:lstStyle/>
          <a:p>
            <a:pPr algn="l"/>
            <a:r>
              <a:rPr lang="en-GB" altLang="en-US" dirty="0">
                <a:latin typeface="Calibri Light" panose="020F0302020204030204" pitchFamily="34" charset="0"/>
              </a:rPr>
              <a:t>Approaches to Study</a:t>
            </a:r>
          </a:p>
        </p:txBody>
      </p:sp>
      <p:sp>
        <p:nvSpPr>
          <p:cNvPr id="5123" name="Rectangle 3">
            <a:extLst>
              <a:ext uri="{FF2B5EF4-FFF2-40B4-BE49-F238E27FC236}">
                <a16:creationId xmlns:a16="http://schemas.microsoft.com/office/drawing/2014/main" id="{72D84B66-4875-44DF-9359-EEABEFFBF5E7}"/>
              </a:ext>
            </a:extLst>
          </p:cNvPr>
          <p:cNvSpPr>
            <a:spLocks noGrp="1" noChangeArrowheads="1"/>
          </p:cNvSpPr>
          <p:nvPr>
            <p:ph type="body" idx="1"/>
          </p:nvPr>
        </p:nvSpPr>
        <p:spPr>
          <a:xfrm>
            <a:off x="1847850" y="1773239"/>
            <a:ext cx="8134350" cy="4751387"/>
          </a:xfrm>
        </p:spPr>
        <p:txBody>
          <a:bodyPr/>
          <a:lstStyle/>
          <a:p>
            <a:pPr>
              <a:defRPr/>
            </a:pPr>
            <a:r>
              <a:rPr lang="en-GB" altLang="en-US" dirty="0">
                <a:latin typeface="Calibri Light" panose="020F0302020204030204" pitchFamily="34" charset="0"/>
              </a:rPr>
              <a:t>Bounded Rationality</a:t>
            </a:r>
          </a:p>
          <a:p>
            <a:pPr lvl="1">
              <a:defRPr/>
            </a:pPr>
            <a:r>
              <a:rPr lang="en-GB" altLang="en-US" dirty="0">
                <a:latin typeface="Calibri Light" panose="020F0302020204030204" pitchFamily="34" charset="0"/>
              </a:rPr>
              <a:t>In decision-making face uncertainty about costs of acquiring information in present and future.</a:t>
            </a:r>
          </a:p>
          <a:p>
            <a:pPr lvl="1">
              <a:defRPr/>
            </a:pPr>
            <a:r>
              <a:rPr lang="en-GB" altLang="en-US" dirty="0">
                <a:latin typeface="Calibri Light" panose="020F0302020204030204" pitchFamily="34" charset="0"/>
              </a:rPr>
              <a:t>Environmental problems are uncertain.</a:t>
            </a:r>
          </a:p>
          <a:p>
            <a:pPr lvl="1">
              <a:defRPr/>
            </a:pPr>
            <a:r>
              <a:rPr lang="en-GB" altLang="en-US" dirty="0">
                <a:latin typeface="Calibri Light" panose="020F0302020204030204" pitchFamily="34" charset="0"/>
              </a:rPr>
              <a:t>Acts of others are uncertain.</a:t>
            </a:r>
          </a:p>
          <a:p>
            <a:pPr>
              <a:buClr>
                <a:schemeClr val="tx1"/>
              </a:buClr>
              <a:buFont typeface="Wingdings" pitchFamily="2" charset="2"/>
              <a:buChar char="Ø"/>
              <a:defRPr/>
            </a:pPr>
            <a:r>
              <a:rPr lang="en-GB" altLang="en-US" dirty="0">
                <a:latin typeface="Calibri Light" panose="020F0302020204030204" pitchFamily="34" charset="0"/>
              </a:rPr>
              <a:t>Bounded Rationality = satisficing</a:t>
            </a:r>
          </a:p>
          <a:p>
            <a:pPr marL="0" indent="0" algn="ctr">
              <a:buClr>
                <a:schemeClr val="tx1"/>
              </a:buClr>
              <a:buNone/>
              <a:defRPr/>
            </a:pPr>
            <a:endParaRPr lang="en-GB" altLang="en-US" sz="2600" dirty="0">
              <a:latin typeface="Calibri Light" panose="020F0302020204030204" pitchFamily="34" charset="0"/>
            </a:endParaRPr>
          </a:p>
          <a:p>
            <a:pPr marL="0" indent="0" algn="r">
              <a:buClr>
                <a:schemeClr val="tx1"/>
              </a:buClr>
              <a:buNone/>
              <a:defRPr/>
            </a:pPr>
            <a:r>
              <a:rPr lang="en-GB" altLang="en-US" sz="2600" dirty="0">
                <a:latin typeface="Calibri Light" panose="020F0302020204030204" pitchFamily="34" charset="0"/>
              </a:rPr>
              <a:t>                    Simon, 1957; </a:t>
            </a:r>
            <a:r>
              <a:rPr lang="en-GB" altLang="en-US" sz="2600" dirty="0" err="1">
                <a:latin typeface="Calibri Light" panose="020F0302020204030204" pitchFamily="34" charset="0"/>
              </a:rPr>
              <a:t>Newholm</a:t>
            </a:r>
            <a:r>
              <a:rPr lang="en-GB" altLang="en-US" sz="2600" dirty="0">
                <a:latin typeface="Calibri Light" panose="020F0302020204030204" pitchFamily="34" charset="0"/>
              </a:rPr>
              <a:t>, 2015</a:t>
            </a:r>
          </a:p>
        </p:txBody>
      </p:sp>
      <p:pic>
        <p:nvPicPr>
          <p:cNvPr id="6" name="Picture 5">
            <a:extLst>
              <a:ext uri="{FF2B5EF4-FFF2-40B4-BE49-F238E27FC236}">
                <a16:creationId xmlns:a16="http://schemas.microsoft.com/office/drawing/2014/main" id="{5AE59F2C-C16F-4F6A-BDFF-27E0327D4597}"/>
              </a:ext>
            </a:extLst>
          </p:cNvPr>
          <p:cNvPicPr>
            <a:picLocks noChangeAspect="1"/>
          </p:cNvPicPr>
          <p:nvPr/>
        </p:nvPicPr>
        <p:blipFill>
          <a:blip r:embed="rId5"/>
          <a:stretch>
            <a:fillRect/>
          </a:stretch>
        </p:blipFill>
        <p:spPr>
          <a:xfrm>
            <a:off x="1524000" y="5013177"/>
            <a:ext cx="4159678" cy="1844825"/>
          </a:xfrm>
          <a:prstGeom prst="rect">
            <a:avLst/>
          </a:prstGeom>
        </p:spPr>
      </p:pic>
      <p:pic>
        <p:nvPicPr>
          <p:cNvPr id="2" name="Sound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853457110"/>
      </p:ext>
    </p:extLst>
  </p:cSld>
  <p:clrMapOvr>
    <a:masterClrMapping/>
  </p:clrMapOvr>
  <mc:AlternateContent xmlns:mc="http://schemas.openxmlformats.org/markup-compatibility/2006" xmlns:p14="http://schemas.microsoft.com/office/powerpoint/2010/main">
    <mc:Choice Requires="p14">
      <p:transition spd="slow" p14:dur="2000" advTm="151915"/>
    </mc:Choice>
    <mc:Fallback xmlns="">
      <p:transition spd="slow" advTm="151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123">
                                            <p:txEl>
                                              <p:pRg st="0" end="0"/>
                                            </p:txEl>
                                          </p:spTgt>
                                        </p:tgtEl>
                                        <p:attrNameLst>
                                          <p:attrName>style.visibility</p:attrName>
                                        </p:attrNameLst>
                                      </p:cBhvr>
                                      <p:to>
                                        <p:strVal val="visible"/>
                                      </p:to>
                                    </p:set>
                                    <p:animEffect transition="in" filter="fade">
                                      <p:cBhvr>
                                        <p:cTn id="11" dur="500"/>
                                        <p:tgtEl>
                                          <p:spTgt spid="5123">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123">
                                            <p:txEl>
                                              <p:pRg st="1" end="1"/>
                                            </p:txEl>
                                          </p:spTgt>
                                        </p:tgtEl>
                                        <p:attrNameLst>
                                          <p:attrName>style.visibility</p:attrName>
                                        </p:attrNameLst>
                                      </p:cBhvr>
                                      <p:to>
                                        <p:strVal val="visible"/>
                                      </p:to>
                                    </p:set>
                                    <p:animEffect transition="in" filter="fade">
                                      <p:cBhvr>
                                        <p:cTn id="14" dur="500"/>
                                        <p:tgtEl>
                                          <p:spTgt spid="5123">
                                            <p:txEl>
                                              <p:pRg st="1" end="1"/>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123">
                                            <p:txEl>
                                              <p:pRg st="2" end="2"/>
                                            </p:txEl>
                                          </p:spTgt>
                                        </p:tgtEl>
                                        <p:attrNameLst>
                                          <p:attrName>style.visibility</p:attrName>
                                        </p:attrNameLst>
                                      </p:cBhvr>
                                      <p:to>
                                        <p:strVal val="visible"/>
                                      </p:to>
                                    </p:set>
                                    <p:animEffect transition="in" filter="fade">
                                      <p:cBhvr>
                                        <p:cTn id="17" dur="500"/>
                                        <p:tgtEl>
                                          <p:spTgt spid="512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123">
                                            <p:txEl>
                                              <p:pRg st="3" end="3"/>
                                            </p:txEl>
                                          </p:spTgt>
                                        </p:tgtEl>
                                        <p:attrNameLst>
                                          <p:attrName>style.visibility</p:attrName>
                                        </p:attrNameLst>
                                      </p:cBhvr>
                                      <p:to>
                                        <p:strVal val="visible"/>
                                      </p:to>
                                    </p:set>
                                    <p:animEffect transition="in" filter="fade">
                                      <p:cBhvr>
                                        <p:cTn id="20" dur="500"/>
                                        <p:tgtEl>
                                          <p:spTgt spid="512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123">
                                            <p:txEl>
                                              <p:pRg st="4" end="4"/>
                                            </p:txEl>
                                          </p:spTgt>
                                        </p:tgtEl>
                                        <p:attrNameLst>
                                          <p:attrName>style.visibility</p:attrName>
                                        </p:attrNameLst>
                                      </p:cBhvr>
                                      <p:to>
                                        <p:strVal val="visible"/>
                                      </p:to>
                                    </p:set>
                                    <p:animEffect transition="in" filter="fade">
                                      <p:cBhvr>
                                        <p:cTn id="25" dur="500"/>
                                        <p:tgtEl>
                                          <p:spTgt spid="512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123">
                                            <p:txEl>
                                              <p:pRg st="6" end="6"/>
                                            </p:txEl>
                                          </p:spTgt>
                                        </p:tgtEl>
                                        <p:attrNameLst>
                                          <p:attrName>style.visibility</p:attrName>
                                        </p:attrNameLst>
                                      </p:cBhvr>
                                      <p:to>
                                        <p:strVal val="visible"/>
                                      </p:to>
                                    </p:set>
                                    <p:animEffect transition="in" filter="fade">
                                      <p:cBhvr>
                                        <p:cTn id="30" dur="500"/>
                                        <p:tgtEl>
                                          <p:spTgt spid="5123">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6" fill="hold" display="0">
                  <p:stCondLst>
                    <p:cond delay="indefinite"/>
                  </p:stCondLst>
                  <p:endCondLst>
                    <p:cond evt="onStopAudio" delay="0">
                      <p:tgtEl>
                        <p:sldTgt/>
                      </p:tgtEl>
                    </p:cond>
                  </p:endCondLst>
                </p:cTn>
                <p:tgtEl>
                  <p:spTgt spid="2"/>
                </p:tgtEl>
              </p:cMediaNode>
            </p:audio>
          </p:childTnLst>
        </p:cTn>
      </p:par>
    </p:tnLst>
    <p:bldLst>
      <p:bldP spid="512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726C16ED-2A4A-4CBF-8069-DCB3B5A9754C}"/>
              </a:ext>
            </a:extLst>
          </p:cNvPr>
          <p:cNvSpPr>
            <a:spLocks noGrp="1"/>
          </p:cNvSpPr>
          <p:nvPr>
            <p:ph type="title"/>
          </p:nvPr>
        </p:nvSpPr>
        <p:spPr/>
        <p:txBody>
          <a:bodyPr/>
          <a:lstStyle/>
          <a:p>
            <a:pPr algn="l"/>
            <a:r>
              <a:rPr lang="en-GB" altLang="en-US" dirty="0">
                <a:latin typeface="Calibri Light" panose="020F0302020204030204" pitchFamily="34" charset="0"/>
              </a:rPr>
              <a:t>Care in Ethical Consumption</a:t>
            </a:r>
          </a:p>
        </p:txBody>
      </p:sp>
      <p:sp>
        <p:nvSpPr>
          <p:cNvPr id="3" name="Content Placeholder 2">
            <a:extLst>
              <a:ext uri="{FF2B5EF4-FFF2-40B4-BE49-F238E27FC236}">
                <a16:creationId xmlns:a16="http://schemas.microsoft.com/office/drawing/2014/main" id="{727998BB-CA79-4829-B1C7-8BF6B4B4CF9C}"/>
              </a:ext>
            </a:extLst>
          </p:cNvPr>
          <p:cNvSpPr>
            <a:spLocks noGrp="1"/>
          </p:cNvSpPr>
          <p:nvPr>
            <p:ph idx="1"/>
          </p:nvPr>
        </p:nvSpPr>
        <p:spPr>
          <a:xfrm>
            <a:off x="838200" y="1600200"/>
            <a:ext cx="9578280" cy="4781550"/>
          </a:xfrm>
        </p:spPr>
        <p:txBody>
          <a:bodyPr rtlCol="0">
            <a:noAutofit/>
          </a:bodyPr>
          <a:lstStyle/>
          <a:p>
            <a:pPr>
              <a:buFont typeface="Arial" pitchFamily="34" charset="0"/>
              <a:buChar char="•"/>
              <a:defRPr/>
            </a:pPr>
            <a:r>
              <a:rPr lang="en-GB" sz="2600" dirty="0">
                <a:latin typeface="Calibri Light" panose="020F0302020204030204" pitchFamily="34" charset="0"/>
              </a:rPr>
              <a:t>Title – </a:t>
            </a:r>
          </a:p>
          <a:p>
            <a:pPr lvl="1">
              <a:buFont typeface="Arial" pitchFamily="34" charset="0"/>
              <a:buChar char="–"/>
              <a:defRPr/>
            </a:pPr>
            <a:r>
              <a:rPr lang="en-GB" sz="2600" dirty="0">
                <a:latin typeface="Calibri Light" panose="020F0302020204030204" pitchFamily="34" charset="0"/>
              </a:rPr>
              <a:t>‘Do ethical consumers care about price?’ (</a:t>
            </a:r>
            <a:r>
              <a:rPr lang="en-GB" sz="2600" dirty="0" err="1">
                <a:latin typeface="Calibri Light" panose="020F0302020204030204" pitchFamily="34" charset="0"/>
              </a:rPr>
              <a:t>Arnot</a:t>
            </a:r>
            <a:r>
              <a:rPr lang="en-GB" sz="2600" dirty="0">
                <a:latin typeface="Calibri Light" panose="020F0302020204030204" pitchFamily="34" charset="0"/>
              </a:rPr>
              <a:t> et al., 2006)</a:t>
            </a:r>
          </a:p>
          <a:p>
            <a:pPr lvl="1">
              <a:buFont typeface="Arial" pitchFamily="34" charset="0"/>
              <a:buChar char="–"/>
              <a:defRPr/>
            </a:pPr>
            <a:r>
              <a:rPr lang="en-GB" sz="2600" dirty="0">
                <a:latin typeface="Calibri Light" panose="020F0302020204030204" pitchFamily="34" charset="0"/>
              </a:rPr>
              <a:t>‘Do consumers really care about corporate responsibility?’ (</a:t>
            </a:r>
            <a:r>
              <a:rPr lang="en-GB" sz="2600" dirty="0" err="1">
                <a:latin typeface="Calibri Light" panose="020F0302020204030204" pitchFamily="34" charset="0"/>
              </a:rPr>
              <a:t>Boulstridge</a:t>
            </a:r>
            <a:r>
              <a:rPr lang="en-GB" sz="2600" dirty="0">
                <a:latin typeface="Calibri Light" panose="020F0302020204030204" pitchFamily="34" charset="0"/>
              </a:rPr>
              <a:t> &amp; Carrigan, 2000)</a:t>
            </a:r>
          </a:p>
          <a:p>
            <a:pPr lvl="1">
              <a:buFont typeface="Arial" pitchFamily="34" charset="0"/>
              <a:buChar char="–"/>
              <a:defRPr/>
            </a:pPr>
            <a:r>
              <a:rPr lang="en-GB" sz="2600" dirty="0">
                <a:latin typeface="Calibri Light" panose="020F0302020204030204" pitchFamily="34" charset="0"/>
              </a:rPr>
              <a:t>‘Do Consumers care about ethical-luxury?’ (Davies et al., 2012)</a:t>
            </a:r>
          </a:p>
          <a:p>
            <a:pPr lvl="1">
              <a:buFont typeface="Arial" pitchFamily="34" charset="0"/>
              <a:buChar char="–"/>
              <a:defRPr/>
            </a:pPr>
            <a:r>
              <a:rPr lang="en-GB" sz="2600" dirty="0">
                <a:latin typeface="Calibri Light" panose="020F0302020204030204" pitchFamily="34" charset="0"/>
              </a:rPr>
              <a:t>‘Do consumers care about ethics?’ (De </a:t>
            </a:r>
            <a:r>
              <a:rPr lang="en-GB" sz="2600" dirty="0" err="1">
                <a:latin typeface="Calibri Light" panose="020F0302020204030204" pitchFamily="34" charset="0"/>
              </a:rPr>
              <a:t>Pelsmacker</a:t>
            </a:r>
            <a:r>
              <a:rPr lang="en-GB" sz="2600" dirty="0">
                <a:latin typeface="Calibri Light" panose="020F0302020204030204" pitchFamily="34" charset="0"/>
              </a:rPr>
              <a:t> et al., 2005)</a:t>
            </a:r>
          </a:p>
          <a:p>
            <a:pPr lvl="1">
              <a:buFont typeface="Arial" pitchFamily="34" charset="0"/>
              <a:buChar char="–"/>
              <a:defRPr/>
            </a:pPr>
            <a:r>
              <a:rPr lang="en-GB" sz="2600" dirty="0">
                <a:latin typeface="Calibri Light" panose="020F0302020204030204" pitchFamily="34" charset="0"/>
              </a:rPr>
              <a:t>‘Caring at a distance’ (Greenfield &amp; Williams, 2011)</a:t>
            </a:r>
          </a:p>
          <a:p>
            <a:pPr lvl="1">
              <a:buFont typeface="Arial" pitchFamily="34" charset="0"/>
              <a:buChar char="–"/>
              <a:defRPr/>
            </a:pPr>
            <a:r>
              <a:rPr lang="en-GB" sz="2600" dirty="0">
                <a:latin typeface="Calibri Light" panose="020F0302020204030204" pitchFamily="34" charset="0"/>
              </a:rPr>
              <a:t>‘Why don’t consumers care about CSR?’ (</a:t>
            </a:r>
            <a:r>
              <a:rPr lang="en-GB" sz="2600" dirty="0" err="1">
                <a:latin typeface="Calibri Light" panose="020F0302020204030204" pitchFamily="34" charset="0"/>
              </a:rPr>
              <a:t>Öberseder</a:t>
            </a:r>
            <a:r>
              <a:rPr lang="en-GB" sz="2600" dirty="0">
                <a:latin typeface="Calibri Light" panose="020F0302020204030204" pitchFamily="34" charset="0"/>
              </a:rPr>
              <a:t> et al., 2011)</a:t>
            </a:r>
          </a:p>
        </p:txBody>
      </p:sp>
      <p:pic>
        <p:nvPicPr>
          <p:cNvPr id="2" name="Sound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1099613312"/>
      </p:ext>
    </p:extLst>
  </p:cSld>
  <p:clrMapOvr>
    <a:masterClrMapping/>
  </p:clrMapOvr>
  <mc:AlternateContent xmlns:mc="http://schemas.openxmlformats.org/markup-compatibility/2006" xmlns:p14="http://schemas.microsoft.com/office/powerpoint/2010/main">
    <mc:Choice Requires="p14">
      <p:transition spd="slow" p14:dur="2000" advTm="64927"/>
    </mc:Choice>
    <mc:Fallback xmlns="">
      <p:transition spd="slow" advTm="64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dissolve">
                                      <p:cBhvr>
                                        <p:cTn id="11" dur="500"/>
                                        <p:tgtEl>
                                          <p:spTgt spid="3">
                                            <p:txEl>
                                              <p:pRg st="0" end="0"/>
                                            </p:txEl>
                                          </p:spTgt>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dissolve">
                                      <p:cBhvr>
                                        <p:cTn id="14" dur="500"/>
                                        <p:tgtEl>
                                          <p:spTgt spid="3">
                                            <p:txEl>
                                              <p:pRg st="1" end="1"/>
                                            </p:txEl>
                                          </p:spTgt>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dissolve">
                                      <p:cBhvr>
                                        <p:cTn id="20" dur="500"/>
                                        <p:tgtEl>
                                          <p:spTgt spid="3">
                                            <p:txEl>
                                              <p:pRg st="3" end="3"/>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
                                        <p:tgtEl>
                                          <p:spTgt spid="3">
                                            <p:txEl>
                                              <p:pRg st="4" end="4"/>
                                            </p:tx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dissolve">
                                      <p:cBhvr>
                                        <p:cTn id="26" dur="500"/>
                                        <p:tgtEl>
                                          <p:spTgt spid="3">
                                            <p:txEl>
                                              <p:pRg st="5" end="5"/>
                                            </p:txEl>
                                          </p:spTgt>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dissolve">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2"/>
                </p:tgtEl>
              </p:cMediaNode>
            </p:audio>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25C7F00C-4735-46C8-B60D-52ED95968DD2}"/>
              </a:ext>
            </a:extLst>
          </p:cNvPr>
          <p:cNvSpPr/>
          <p:nvPr/>
        </p:nvSpPr>
        <p:spPr>
          <a:xfrm>
            <a:off x="3359151" y="901700"/>
            <a:ext cx="5616575" cy="4922838"/>
          </a:xfrm>
          <a:prstGeom prst="ellipse">
            <a:avLst/>
          </a:prstGeom>
          <a:noFill/>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schemeClr val="bg1"/>
              </a:solidFill>
            </a:endParaRPr>
          </a:p>
        </p:txBody>
      </p:sp>
      <p:sp>
        <p:nvSpPr>
          <p:cNvPr id="6" name="Oval 5">
            <a:extLst>
              <a:ext uri="{FF2B5EF4-FFF2-40B4-BE49-F238E27FC236}">
                <a16:creationId xmlns:a16="http://schemas.microsoft.com/office/drawing/2014/main" id="{4C1CCAA2-01AA-4ADB-BEB7-6F4961271288}"/>
              </a:ext>
            </a:extLst>
          </p:cNvPr>
          <p:cNvSpPr/>
          <p:nvPr/>
        </p:nvSpPr>
        <p:spPr>
          <a:xfrm>
            <a:off x="2711450" y="404813"/>
            <a:ext cx="6769100" cy="5903912"/>
          </a:xfrm>
          <a:prstGeom prst="ellipse">
            <a:avLst/>
          </a:prstGeom>
          <a:noFill/>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schemeClr val="bg1"/>
              </a:solidFill>
            </a:endParaRPr>
          </a:p>
        </p:txBody>
      </p:sp>
      <p:cxnSp>
        <p:nvCxnSpPr>
          <p:cNvPr id="7" name="Straight Connector 6">
            <a:extLst>
              <a:ext uri="{FF2B5EF4-FFF2-40B4-BE49-F238E27FC236}">
                <a16:creationId xmlns:a16="http://schemas.microsoft.com/office/drawing/2014/main" id="{8E9CBF4E-ADA1-4BA3-9C5D-528B981A7A5C}"/>
              </a:ext>
            </a:extLst>
          </p:cNvPr>
          <p:cNvCxnSpPr/>
          <p:nvPr/>
        </p:nvCxnSpPr>
        <p:spPr>
          <a:xfrm flipH="1" flipV="1">
            <a:off x="4295775" y="887414"/>
            <a:ext cx="1041400" cy="11890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B366021-3325-4C21-9CA8-3C2B272B029A}"/>
              </a:ext>
            </a:extLst>
          </p:cNvPr>
          <p:cNvCxnSpPr/>
          <p:nvPr/>
        </p:nvCxnSpPr>
        <p:spPr>
          <a:xfrm flipV="1">
            <a:off x="7048500" y="773113"/>
            <a:ext cx="628650" cy="711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8FE71C5-C34C-444F-B2AB-0754B22334DB}"/>
              </a:ext>
            </a:extLst>
          </p:cNvPr>
          <p:cNvCxnSpPr/>
          <p:nvPr/>
        </p:nvCxnSpPr>
        <p:spPr>
          <a:xfrm flipV="1">
            <a:off x="7699376" y="2492375"/>
            <a:ext cx="1636713" cy="596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BE87A0E-1072-4CCD-9B18-AB987C2BB327}"/>
              </a:ext>
            </a:extLst>
          </p:cNvPr>
          <p:cNvCxnSpPr/>
          <p:nvPr/>
        </p:nvCxnSpPr>
        <p:spPr>
          <a:xfrm>
            <a:off x="7677151" y="4368800"/>
            <a:ext cx="860425" cy="2667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13E1035-19C8-430A-B584-A84EBAB4F374}"/>
              </a:ext>
            </a:extLst>
          </p:cNvPr>
          <p:cNvCxnSpPr/>
          <p:nvPr/>
        </p:nvCxnSpPr>
        <p:spPr>
          <a:xfrm flipH="1">
            <a:off x="5429250" y="4535489"/>
            <a:ext cx="247650" cy="16906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56AE624-24EE-48A2-BCC5-671ED1D962F5}"/>
              </a:ext>
            </a:extLst>
          </p:cNvPr>
          <p:cNvCxnSpPr/>
          <p:nvPr/>
        </p:nvCxnSpPr>
        <p:spPr>
          <a:xfrm flipH="1">
            <a:off x="3749675" y="4178300"/>
            <a:ext cx="769938" cy="4460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2A73FAD-260F-4C54-8CCF-3E993431C409}"/>
              </a:ext>
            </a:extLst>
          </p:cNvPr>
          <p:cNvCxnSpPr/>
          <p:nvPr/>
        </p:nvCxnSpPr>
        <p:spPr>
          <a:xfrm flipH="1" flipV="1">
            <a:off x="3417888" y="2708276"/>
            <a:ext cx="785812" cy="2825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875" name="TextBox 33">
            <a:extLst>
              <a:ext uri="{FF2B5EF4-FFF2-40B4-BE49-F238E27FC236}">
                <a16:creationId xmlns:a16="http://schemas.microsoft.com/office/drawing/2014/main" id="{CD1BAE78-C590-4CBF-861C-40B2B057D839}"/>
              </a:ext>
            </a:extLst>
          </p:cNvPr>
          <p:cNvSpPr txBox="1">
            <a:spLocks noChangeArrowheads="1"/>
          </p:cNvSpPr>
          <p:nvPr/>
        </p:nvSpPr>
        <p:spPr bwMode="auto">
          <a:xfrm>
            <a:off x="5364164" y="547689"/>
            <a:ext cx="14954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5000"/>
              <a:buFont typeface="Monotype Sorts" pitchFamily="2" charset="2"/>
              <a:buChar char="l"/>
              <a:defRPr sz="3200">
                <a:solidFill>
                  <a:schemeClr val="tx1"/>
                </a:solidFill>
                <a:latin typeface="Comic Sans MS" panose="030F0702030302020204" pitchFamily="66" charset="0"/>
              </a:defRPr>
            </a:lvl1pPr>
            <a:lvl2pPr marL="742950" indent="-285750">
              <a:spcBef>
                <a:spcPct val="20000"/>
              </a:spcBef>
              <a:buClr>
                <a:schemeClr val="accent2"/>
              </a:buClr>
              <a:buSzPct val="100000"/>
              <a:buChar char="»"/>
              <a:defRPr sz="2800">
                <a:solidFill>
                  <a:schemeClr val="tx1"/>
                </a:solidFill>
                <a:latin typeface="Comic Sans MS" panose="030F0702030302020204" pitchFamily="66" charset="0"/>
              </a:defRPr>
            </a:lvl2pPr>
            <a:lvl3pPr marL="1143000" indent="-228600">
              <a:spcBef>
                <a:spcPct val="20000"/>
              </a:spcBef>
              <a:buClr>
                <a:schemeClr val="tx1"/>
              </a:buClr>
              <a:buSzPct val="100000"/>
              <a:buChar char="–"/>
              <a:defRPr sz="2400">
                <a:solidFill>
                  <a:schemeClr val="tx1"/>
                </a:solidFill>
                <a:latin typeface="Arial" panose="020B0604020202020204" pitchFamily="34" charset="0"/>
              </a:defRPr>
            </a:lvl3pPr>
            <a:lvl4pPr marL="1600200" indent="-228600">
              <a:spcBef>
                <a:spcPct val="20000"/>
              </a:spcBef>
              <a:buClr>
                <a:schemeClr val="accent1"/>
              </a:buClr>
              <a:buSzPct val="65000"/>
              <a:buFont typeface="Monotype Sorts" pitchFamily="2" charset="2"/>
              <a:buChar char="l"/>
              <a:defRPr sz="2000">
                <a:solidFill>
                  <a:schemeClr val="tx1"/>
                </a:solidFill>
                <a:latin typeface="Arial" panose="020B0604020202020204" pitchFamily="34" charset="0"/>
              </a:defRPr>
            </a:lvl4pPr>
            <a:lvl5pPr marL="2057400" indent="-228600">
              <a:spcBef>
                <a:spcPct val="20000"/>
              </a:spcBef>
              <a:buClr>
                <a:schemeClr val="accent2"/>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100000"/>
              <a:buChar char="»"/>
              <a:defRPr sz="2000">
                <a:solidFill>
                  <a:schemeClr val="tx1"/>
                </a:solidFill>
                <a:latin typeface="Arial" panose="020B0604020202020204" pitchFamily="34" charset="0"/>
              </a:defRPr>
            </a:lvl9pPr>
          </a:lstStyle>
          <a:p>
            <a:pPr>
              <a:spcBef>
                <a:spcPct val="0"/>
              </a:spcBef>
              <a:buClrTx/>
              <a:buSzTx/>
              <a:buFontTx/>
              <a:buNone/>
            </a:pPr>
            <a:r>
              <a:rPr lang="en-GB" altLang="en-US" sz="1600">
                <a:latin typeface="Times New Roman" panose="02020603050405020304" pitchFamily="18" charset="0"/>
                <a:cs typeface="Times New Roman" panose="02020603050405020304" pitchFamily="18" charset="0"/>
              </a:rPr>
              <a:t>Care Awareness</a:t>
            </a:r>
          </a:p>
        </p:txBody>
      </p:sp>
      <p:sp>
        <p:nvSpPr>
          <p:cNvPr id="36876" name="TextBox 34">
            <a:extLst>
              <a:ext uri="{FF2B5EF4-FFF2-40B4-BE49-F238E27FC236}">
                <a16:creationId xmlns:a16="http://schemas.microsoft.com/office/drawing/2014/main" id="{D6154630-C97B-4C8A-89CA-297BBFBC393C}"/>
              </a:ext>
            </a:extLst>
          </p:cNvPr>
          <p:cNvSpPr txBox="1">
            <a:spLocks noChangeArrowheads="1"/>
          </p:cNvSpPr>
          <p:nvPr/>
        </p:nvSpPr>
        <p:spPr bwMode="auto">
          <a:xfrm>
            <a:off x="5905500" y="5730876"/>
            <a:ext cx="194468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5000"/>
              <a:buFont typeface="Monotype Sorts" pitchFamily="2" charset="2"/>
              <a:buChar char="l"/>
              <a:defRPr sz="3200">
                <a:solidFill>
                  <a:schemeClr val="tx1"/>
                </a:solidFill>
                <a:latin typeface="Comic Sans MS" panose="030F0702030302020204" pitchFamily="66" charset="0"/>
              </a:defRPr>
            </a:lvl1pPr>
            <a:lvl2pPr marL="742950" indent="-285750">
              <a:spcBef>
                <a:spcPct val="20000"/>
              </a:spcBef>
              <a:buClr>
                <a:schemeClr val="accent2"/>
              </a:buClr>
              <a:buSzPct val="100000"/>
              <a:buChar char="»"/>
              <a:defRPr sz="2800">
                <a:solidFill>
                  <a:schemeClr val="tx1"/>
                </a:solidFill>
                <a:latin typeface="Comic Sans MS" panose="030F0702030302020204" pitchFamily="66" charset="0"/>
              </a:defRPr>
            </a:lvl2pPr>
            <a:lvl3pPr marL="1143000" indent="-228600">
              <a:spcBef>
                <a:spcPct val="20000"/>
              </a:spcBef>
              <a:buClr>
                <a:schemeClr val="tx1"/>
              </a:buClr>
              <a:buSzPct val="100000"/>
              <a:buChar char="–"/>
              <a:defRPr sz="2400">
                <a:solidFill>
                  <a:schemeClr val="tx1"/>
                </a:solidFill>
                <a:latin typeface="Arial" panose="020B0604020202020204" pitchFamily="34" charset="0"/>
              </a:defRPr>
            </a:lvl3pPr>
            <a:lvl4pPr marL="1600200" indent="-228600">
              <a:spcBef>
                <a:spcPct val="20000"/>
              </a:spcBef>
              <a:buClr>
                <a:schemeClr val="accent1"/>
              </a:buClr>
              <a:buSzPct val="65000"/>
              <a:buFont typeface="Monotype Sorts" pitchFamily="2" charset="2"/>
              <a:buChar char="l"/>
              <a:defRPr sz="2000">
                <a:solidFill>
                  <a:schemeClr val="tx1"/>
                </a:solidFill>
                <a:latin typeface="Arial" panose="020B0604020202020204" pitchFamily="34" charset="0"/>
              </a:defRPr>
            </a:lvl4pPr>
            <a:lvl5pPr marL="2057400" indent="-228600">
              <a:spcBef>
                <a:spcPct val="20000"/>
              </a:spcBef>
              <a:buClr>
                <a:schemeClr val="accent2"/>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100000"/>
              <a:buChar char="»"/>
              <a:defRPr sz="2000">
                <a:solidFill>
                  <a:schemeClr val="tx1"/>
                </a:solidFill>
                <a:latin typeface="Arial" panose="020B0604020202020204" pitchFamily="34" charset="0"/>
              </a:defRPr>
            </a:lvl9pPr>
          </a:lstStyle>
          <a:p>
            <a:pPr>
              <a:spcBef>
                <a:spcPct val="0"/>
              </a:spcBef>
              <a:buClrTx/>
              <a:buSzTx/>
              <a:buFontTx/>
              <a:buNone/>
            </a:pPr>
            <a:r>
              <a:rPr lang="en-GB" altLang="en-US" sz="1600">
                <a:latin typeface="Times New Roman" panose="02020603050405020304" pitchFamily="18" charset="0"/>
                <a:cs typeface="Times New Roman" panose="02020603050405020304" pitchFamily="18" charset="0"/>
              </a:rPr>
              <a:t>Care Responsibility</a:t>
            </a:r>
          </a:p>
        </p:txBody>
      </p:sp>
      <p:sp>
        <p:nvSpPr>
          <p:cNvPr id="36877" name="TextBox 35">
            <a:extLst>
              <a:ext uri="{FF2B5EF4-FFF2-40B4-BE49-F238E27FC236}">
                <a16:creationId xmlns:a16="http://schemas.microsoft.com/office/drawing/2014/main" id="{B6BE3742-4E21-43AF-B80A-4FD28E774907}"/>
              </a:ext>
            </a:extLst>
          </p:cNvPr>
          <p:cNvSpPr txBox="1">
            <a:spLocks noChangeArrowheads="1"/>
          </p:cNvSpPr>
          <p:nvPr/>
        </p:nvSpPr>
        <p:spPr bwMode="auto">
          <a:xfrm>
            <a:off x="2728914" y="2524125"/>
            <a:ext cx="7778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5000"/>
              <a:buFont typeface="Monotype Sorts" pitchFamily="2" charset="2"/>
              <a:buChar char="l"/>
              <a:defRPr sz="3200">
                <a:solidFill>
                  <a:schemeClr val="tx1"/>
                </a:solidFill>
                <a:latin typeface="Comic Sans MS" panose="030F0702030302020204" pitchFamily="66" charset="0"/>
              </a:defRPr>
            </a:lvl1pPr>
            <a:lvl2pPr marL="742950" indent="-285750">
              <a:spcBef>
                <a:spcPct val="20000"/>
              </a:spcBef>
              <a:buClr>
                <a:schemeClr val="accent2"/>
              </a:buClr>
              <a:buSzPct val="100000"/>
              <a:buChar char="»"/>
              <a:defRPr sz="2800">
                <a:solidFill>
                  <a:schemeClr val="tx1"/>
                </a:solidFill>
                <a:latin typeface="Comic Sans MS" panose="030F0702030302020204" pitchFamily="66" charset="0"/>
              </a:defRPr>
            </a:lvl2pPr>
            <a:lvl3pPr marL="1143000" indent="-228600">
              <a:spcBef>
                <a:spcPct val="20000"/>
              </a:spcBef>
              <a:buClr>
                <a:schemeClr val="tx1"/>
              </a:buClr>
              <a:buSzPct val="100000"/>
              <a:buChar char="–"/>
              <a:defRPr sz="2400">
                <a:solidFill>
                  <a:schemeClr val="tx1"/>
                </a:solidFill>
                <a:latin typeface="Arial" panose="020B0604020202020204" pitchFamily="34" charset="0"/>
              </a:defRPr>
            </a:lvl3pPr>
            <a:lvl4pPr marL="1600200" indent="-228600">
              <a:spcBef>
                <a:spcPct val="20000"/>
              </a:spcBef>
              <a:buClr>
                <a:schemeClr val="accent1"/>
              </a:buClr>
              <a:buSzPct val="65000"/>
              <a:buFont typeface="Monotype Sorts" pitchFamily="2" charset="2"/>
              <a:buChar char="l"/>
              <a:defRPr sz="2000">
                <a:solidFill>
                  <a:schemeClr val="tx1"/>
                </a:solidFill>
                <a:latin typeface="Arial" panose="020B0604020202020204" pitchFamily="34" charset="0"/>
              </a:defRPr>
            </a:lvl4pPr>
            <a:lvl5pPr marL="2057400" indent="-228600">
              <a:spcBef>
                <a:spcPct val="20000"/>
              </a:spcBef>
              <a:buClr>
                <a:schemeClr val="accent2"/>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100000"/>
              <a:buChar char="»"/>
              <a:defRPr sz="2000">
                <a:solidFill>
                  <a:schemeClr val="tx1"/>
                </a:solidFill>
                <a:latin typeface="Arial" panose="020B0604020202020204" pitchFamily="34" charset="0"/>
              </a:defRPr>
            </a:lvl9pPr>
          </a:lstStyle>
          <a:p>
            <a:pPr>
              <a:spcBef>
                <a:spcPct val="0"/>
              </a:spcBef>
              <a:buClrTx/>
              <a:buSzTx/>
              <a:buFontTx/>
              <a:buNone/>
            </a:pPr>
            <a:r>
              <a:rPr lang="en-GB" altLang="en-US" sz="1600">
                <a:latin typeface="Times New Roman" panose="02020603050405020304" pitchFamily="18" charset="0"/>
                <a:cs typeface="Times New Roman" panose="02020603050405020304" pitchFamily="18" charset="0"/>
              </a:rPr>
              <a:t>Care </a:t>
            </a:r>
          </a:p>
          <a:p>
            <a:pPr>
              <a:spcBef>
                <a:spcPct val="0"/>
              </a:spcBef>
              <a:buClrTx/>
              <a:buSzTx/>
              <a:buFontTx/>
              <a:buNone/>
            </a:pPr>
            <a:r>
              <a:rPr lang="en-GB" altLang="en-US" sz="1600">
                <a:latin typeface="Times New Roman" panose="02020603050405020304" pitchFamily="18" charset="0"/>
                <a:cs typeface="Times New Roman" panose="02020603050405020304" pitchFamily="18" charset="0"/>
              </a:rPr>
              <a:t>Action</a:t>
            </a:r>
          </a:p>
        </p:txBody>
      </p:sp>
      <p:sp>
        <p:nvSpPr>
          <p:cNvPr id="36878" name="TextBox 36">
            <a:extLst>
              <a:ext uri="{FF2B5EF4-FFF2-40B4-BE49-F238E27FC236}">
                <a16:creationId xmlns:a16="http://schemas.microsoft.com/office/drawing/2014/main" id="{66EE50A2-0D40-4982-A437-376489BDB572}"/>
              </a:ext>
            </a:extLst>
          </p:cNvPr>
          <p:cNvSpPr txBox="1">
            <a:spLocks noChangeArrowheads="1"/>
          </p:cNvSpPr>
          <p:nvPr/>
        </p:nvSpPr>
        <p:spPr bwMode="auto">
          <a:xfrm>
            <a:off x="5165725" y="1268413"/>
            <a:ext cx="1316038"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5000"/>
              <a:buFont typeface="Monotype Sorts" pitchFamily="2" charset="2"/>
              <a:buChar char="l"/>
              <a:defRPr sz="3200">
                <a:solidFill>
                  <a:schemeClr val="tx1"/>
                </a:solidFill>
                <a:latin typeface="Comic Sans MS" panose="030F0702030302020204" pitchFamily="66" charset="0"/>
              </a:defRPr>
            </a:lvl1pPr>
            <a:lvl2pPr marL="742950" indent="-285750">
              <a:spcBef>
                <a:spcPct val="20000"/>
              </a:spcBef>
              <a:buClr>
                <a:schemeClr val="accent2"/>
              </a:buClr>
              <a:buSzPct val="100000"/>
              <a:buChar char="»"/>
              <a:defRPr sz="2800">
                <a:solidFill>
                  <a:schemeClr val="tx1"/>
                </a:solidFill>
                <a:latin typeface="Comic Sans MS" panose="030F0702030302020204" pitchFamily="66" charset="0"/>
              </a:defRPr>
            </a:lvl2pPr>
            <a:lvl3pPr marL="1143000" indent="-228600">
              <a:spcBef>
                <a:spcPct val="20000"/>
              </a:spcBef>
              <a:buClr>
                <a:schemeClr val="tx1"/>
              </a:buClr>
              <a:buSzPct val="100000"/>
              <a:buChar char="–"/>
              <a:defRPr sz="2400">
                <a:solidFill>
                  <a:schemeClr val="tx1"/>
                </a:solidFill>
                <a:latin typeface="Arial" panose="020B0604020202020204" pitchFamily="34" charset="0"/>
              </a:defRPr>
            </a:lvl3pPr>
            <a:lvl4pPr marL="1600200" indent="-228600">
              <a:spcBef>
                <a:spcPct val="20000"/>
              </a:spcBef>
              <a:buClr>
                <a:schemeClr val="accent1"/>
              </a:buClr>
              <a:buSzPct val="65000"/>
              <a:buFont typeface="Monotype Sorts" pitchFamily="2" charset="2"/>
              <a:buChar char="l"/>
              <a:defRPr sz="2000">
                <a:solidFill>
                  <a:schemeClr val="tx1"/>
                </a:solidFill>
                <a:latin typeface="Arial" panose="020B0604020202020204" pitchFamily="34" charset="0"/>
              </a:defRPr>
            </a:lvl4pPr>
            <a:lvl5pPr marL="2057400" indent="-228600">
              <a:spcBef>
                <a:spcPct val="20000"/>
              </a:spcBef>
              <a:buClr>
                <a:schemeClr val="accent2"/>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100000"/>
              <a:buChar char="»"/>
              <a:defRPr sz="2000">
                <a:solidFill>
                  <a:schemeClr val="tx1"/>
                </a:solidFill>
                <a:latin typeface="Arial" panose="020B0604020202020204" pitchFamily="34" charset="0"/>
              </a:defRPr>
            </a:lvl9pPr>
          </a:lstStyle>
          <a:p>
            <a:pPr>
              <a:spcBef>
                <a:spcPct val="0"/>
              </a:spcBef>
              <a:buClrTx/>
              <a:buSzTx/>
              <a:buFontTx/>
              <a:buNone/>
            </a:pPr>
            <a:r>
              <a:rPr lang="en-GB" altLang="en-US" sz="1700">
                <a:latin typeface="Times New Roman" panose="02020603050405020304" pitchFamily="18" charset="0"/>
                <a:cs typeface="Times New Roman" panose="02020603050405020304" pitchFamily="18" charset="0"/>
              </a:rPr>
              <a:t>benevolence</a:t>
            </a:r>
          </a:p>
        </p:txBody>
      </p:sp>
      <p:sp>
        <p:nvSpPr>
          <p:cNvPr id="36879" name="TextBox 37">
            <a:extLst>
              <a:ext uri="{FF2B5EF4-FFF2-40B4-BE49-F238E27FC236}">
                <a16:creationId xmlns:a16="http://schemas.microsoft.com/office/drawing/2014/main" id="{5B6B7144-3304-4428-9CFD-F25CA0AA212E}"/>
              </a:ext>
            </a:extLst>
          </p:cNvPr>
          <p:cNvSpPr txBox="1">
            <a:spLocks noChangeArrowheads="1"/>
          </p:cNvSpPr>
          <p:nvPr/>
        </p:nvSpPr>
        <p:spPr bwMode="auto">
          <a:xfrm>
            <a:off x="7048500" y="1916113"/>
            <a:ext cx="1263650"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5000"/>
              <a:buFont typeface="Monotype Sorts" pitchFamily="2" charset="2"/>
              <a:buChar char="l"/>
              <a:defRPr sz="3200">
                <a:solidFill>
                  <a:schemeClr val="tx1"/>
                </a:solidFill>
                <a:latin typeface="Comic Sans MS" panose="030F0702030302020204" pitchFamily="66" charset="0"/>
              </a:defRPr>
            </a:lvl1pPr>
            <a:lvl2pPr marL="742950" indent="-285750">
              <a:spcBef>
                <a:spcPct val="20000"/>
              </a:spcBef>
              <a:buClr>
                <a:schemeClr val="accent2"/>
              </a:buClr>
              <a:buSzPct val="100000"/>
              <a:buChar char="»"/>
              <a:defRPr sz="2800">
                <a:solidFill>
                  <a:schemeClr val="tx1"/>
                </a:solidFill>
                <a:latin typeface="Comic Sans MS" panose="030F0702030302020204" pitchFamily="66" charset="0"/>
              </a:defRPr>
            </a:lvl2pPr>
            <a:lvl3pPr marL="1143000" indent="-228600">
              <a:spcBef>
                <a:spcPct val="20000"/>
              </a:spcBef>
              <a:buClr>
                <a:schemeClr val="tx1"/>
              </a:buClr>
              <a:buSzPct val="100000"/>
              <a:buChar char="–"/>
              <a:defRPr sz="2400">
                <a:solidFill>
                  <a:schemeClr val="tx1"/>
                </a:solidFill>
                <a:latin typeface="Arial" panose="020B0604020202020204" pitchFamily="34" charset="0"/>
              </a:defRPr>
            </a:lvl3pPr>
            <a:lvl4pPr marL="1600200" indent="-228600">
              <a:spcBef>
                <a:spcPct val="20000"/>
              </a:spcBef>
              <a:buClr>
                <a:schemeClr val="accent1"/>
              </a:buClr>
              <a:buSzPct val="65000"/>
              <a:buFont typeface="Monotype Sorts" pitchFamily="2" charset="2"/>
              <a:buChar char="l"/>
              <a:defRPr sz="2000">
                <a:solidFill>
                  <a:schemeClr val="tx1"/>
                </a:solidFill>
                <a:latin typeface="Arial" panose="020B0604020202020204" pitchFamily="34" charset="0"/>
              </a:defRPr>
            </a:lvl4pPr>
            <a:lvl5pPr marL="2057400" indent="-228600">
              <a:spcBef>
                <a:spcPct val="20000"/>
              </a:spcBef>
              <a:buClr>
                <a:schemeClr val="accent2"/>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100000"/>
              <a:buChar char="»"/>
              <a:defRPr sz="2000">
                <a:solidFill>
                  <a:schemeClr val="tx1"/>
                </a:solidFill>
                <a:latin typeface="Arial" panose="020B0604020202020204" pitchFamily="34" charset="0"/>
              </a:defRPr>
            </a:lvl9pPr>
          </a:lstStyle>
          <a:p>
            <a:pPr>
              <a:spcBef>
                <a:spcPct val="0"/>
              </a:spcBef>
              <a:buClrTx/>
              <a:buSzTx/>
              <a:buFontTx/>
              <a:buNone/>
            </a:pPr>
            <a:r>
              <a:rPr lang="en-GB" altLang="en-US" sz="1700">
                <a:latin typeface="Times New Roman" panose="02020603050405020304" pitchFamily="18" charset="0"/>
                <a:cs typeface="Times New Roman" panose="02020603050405020304" pitchFamily="18" charset="0"/>
              </a:rPr>
              <a:t>beneficence</a:t>
            </a:r>
          </a:p>
        </p:txBody>
      </p:sp>
      <p:sp>
        <p:nvSpPr>
          <p:cNvPr id="36880" name="TextBox 38">
            <a:extLst>
              <a:ext uri="{FF2B5EF4-FFF2-40B4-BE49-F238E27FC236}">
                <a16:creationId xmlns:a16="http://schemas.microsoft.com/office/drawing/2014/main" id="{3F2630F6-F784-4589-BC6A-9893D52A4115}"/>
              </a:ext>
            </a:extLst>
          </p:cNvPr>
          <p:cNvSpPr txBox="1">
            <a:spLocks noChangeArrowheads="1"/>
          </p:cNvSpPr>
          <p:nvPr/>
        </p:nvSpPr>
        <p:spPr bwMode="auto">
          <a:xfrm>
            <a:off x="7443788" y="3817938"/>
            <a:ext cx="1503362"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5000"/>
              <a:buFont typeface="Monotype Sorts" pitchFamily="2" charset="2"/>
              <a:buChar char="l"/>
              <a:defRPr sz="3200">
                <a:solidFill>
                  <a:schemeClr val="tx1"/>
                </a:solidFill>
                <a:latin typeface="Comic Sans MS" panose="030F0702030302020204" pitchFamily="66" charset="0"/>
              </a:defRPr>
            </a:lvl1pPr>
            <a:lvl2pPr marL="742950" indent="-285750">
              <a:spcBef>
                <a:spcPct val="20000"/>
              </a:spcBef>
              <a:buClr>
                <a:schemeClr val="accent2"/>
              </a:buClr>
              <a:buSzPct val="100000"/>
              <a:buChar char="»"/>
              <a:defRPr sz="2800">
                <a:solidFill>
                  <a:schemeClr val="tx1"/>
                </a:solidFill>
                <a:latin typeface="Comic Sans MS" panose="030F0702030302020204" pitchFamily="66" charset="0"/>
              </a:defRPr>
            </a:lvl2pPr>
            <a:lvl3pPr marL="1143000" indent="-228600">
              <a:spcBef>
                <a:spcPct val="20000"/>
              </a:spcBef>
              <a:buClr>
                <a:schemeClr val="tx1"/>
              </a:buClr>
              <a:buSzPct val="100000"/>
              <a:buChar char="–"/>
              <a:defRPr sz="2400">
                <a:solidFill>
                  <a:schemeClr val="tx1"/>
                </a:solidFill>
                <a:latin typeface="Arial" panose="020B0604020202020204" pitchFamily="34" charset="0"/>
              </a:defRPr>
            </a:lvl3pPr>
            <a:lvl4pPr marL="1600200" indent="-228600">
              <a:spcBef>
                <a:spcPct val="20000"/>
              </a:spcBef>
              <a:buClr>
                <a:schemeClr val="accent1"/>
              </a:buClr>
              <a:buSzPct val="65000"/>
              <a:buFont typeface="Monotype Sorts" pitchFamily="2" charset="2"/>
              <a:buChar char="l"/>
              <a:defRPr sz="2000">
                <a:solidFill>
                  <a:schemeClr val="tx1"/>
                </a:solidFill>
                <a:latin typeface="Arial" panose="020B0604020202020204" pitchFamily="34" charset="0"/>
              </a:defRPr>
            </a:lvl4pPr>
            <a:lvl5pPr marL="2057400" indent="-228600">
              <a:spcBef>
                <a:spcPct val="20000"/>
              </a:spcBef>
              <a:buClr>
                <a:schemeClr val="accent2"/>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100000"/>
              <a:buChar char="»"/>
              <a:defRPr sz="2000">
                <a:solidFill>
                  <a:schemeClr val="tx1"/>
                </a:solidFill>
                <a:latin typeface="Arial" panose="020B0604020202020204" pitchFamily="34" charset="0"/>
              </a:defRPr>
            </a:lvl9pPr>
          </a:lstStyle>
          <a:p>
            <a:pPr>
              <a:spcBef>
                <a:spcPct val="0"/>
              </a:spcBef>
              <a:buClrTx/>
              <a:buSzTx/>
              <a:buFontTx/>
              <a:buNone/>
            </a:pPr>
            <a:r>
              <a:rPr lang="en-GB" altLang="en-US" sz="1700">
                <a:latin typeface="Times New Roman" panose="02020603050405020304" pitchFamily="18" charset="0"/>
                <a:cs typeface="Times New Roman" panose="02020603050405020304" pitchFamily="18" charset="0"/>
              </a:rPr>
              <a:t>personalization</a:t>
            </a:r>
          </a:p>
        </p:txBody>
      </p:sp>
      <p:sp>
        <p:nvSpPr>
          <p:cNvPr id="36881" name="TextBox 39">
            <a:extLst>
              <a:ext uri="{FF2B5EF4-FFF2-40B4-BE49-F238E27FC236}">
                <a16:creationId xmlns:a16="http://schemas.microsoft.com/office/drawing/2014/main" id="{95C633C1-5C8A-43F9-8A7F-41C2FFEC0DCE}"/>
              </a:ext>
            </a:extLst>
          </p:cNvPr>
          <p:cNvSpPr txBox="1">
            <a:spLocks noChangeArrowheads="1"/>
          </p:cNvSpPr>
          <p:nvPr/>
        </p:nvSpPr>
        <p:spPr bwMode="auto">
          <a:xfrm>
            <a:off x="6008689" y="4829176"/>
            <a:ext cx="136842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5000"/>
              <a:buFont typeface="Monotype Sorts" pitchFamily="2" charset="2"/>
              <a:buChar char="l"/>
              <a:defRPr sz="3200">
                <a:solidFill>
                  <a:schemeClr val="tx1"/>
                </a:solidFill>
                <a:latin typeface="Comic Sans MS" panose="030F0702030302020204" pitchFamily="66" charset="0"/>
              </a:defRPr>
            </a:lvl1pPr>
            <a:lvl2pPr marL="742950" indent="-285750">
              <a:spcBef>
                <a:spcPct val="20000"/>
              </a:spcBef>
              <a:buClr>
                <a:schemeClr val="accent2"/>
              </a:buClr>
              <a:buSzPct val="100000"/>
              <a:buChar char="»"/>
              <a:defRPr sz="2800">
                <a:solidFill>
                  <a:schemeClr val="tx1"/>
                </a:solidFill>
                <a:latin typeface="Comic Sans MS" panose="030F0702030302020204" pitchFamily="66" charset="0"/>
              </a:defRPr>
            </a:lvl2pPr>
            <a:lvl3pPr marL="1143000" indent="-228600">
              <a:spcBef>
                <a:spcPct val="20000"/>
              </a:spcBef>
              <a:buClr>
                <a:schemeClr val="tx1"/>
              </a:buClr>
              <a:buSzPct val="100000"/>
              <a:buChar char="–"/>
              <a:defRPr sz="2400">
                <a:solidFill>
                  <a:schemeClr val="tx1"/>
                </a:solidFill>
                <a:latin typeface="Arial" panose="020B0604020202020204" pitchFamily="34" charset="0"/>
              </a:defRPr>
            </a:lvl3pPr>
            <a:lvl4pPr marL="1600200" indent="-228600">
              <a:spcBef>
                <a:spcPct val="20000"/>
              </a:spcBef>
              <a:buClr>
                <a:schemeClr val="accent1"/>
              </a:buClr>
              <a:buSzPct val="65000"/>
              <a:buFont typeface="Monotype Sorts" pitchFamily="2" charset="2"/>
              <a:buChar char="l"/>
              <a:defRPr sz="2000">
                <a:solidFill>
                  <a:schemeClr val="tx1"/>
                </a:solidFill>
                <a:latin typeface="Arial" panose="020B0604020202020204" pitchFamily="34" charset="0"/>
              </a:defRPr>
            </a:lvl4pPr>
            <a:lvl5pPr marL="2057400" indent="-228600">
              <a:spcBef>
                <a:spcPct val="20000"/>
              </a:spcBef>
              <a:buClr>
                <a:schemeClr val="accent2"/>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100000"/>
              <a:buChar char="»"/>
              <a:defRPr sz="2000">
                <a:solidFill>
                  <a:schemeClr val="tx1"/>
                </a:solidFill>
                <a:latin typeface="Arial" panose="020B0604020202020204" pitchFamily="34" charset="0"/>
              </a:defRPr>
            </a:lvl9pPr>
          </a:lstStyle>
          <a:p>
            <a:pPr>
              <a:spcBef>
                <a:spcPct val="0"/>
              </a:spcBef>
              <a:buClrTx/>
              <a:buSzTx/>
              <a:buFontTx/>
              <a:buNone/>
            </a:pPr>
            <a:r>
              <a:rPr lang="en-GB" altLang="en-US" sz="1700">
                <a:latin typeface="Times New Roman" panose="02020603050405020304" pitchFamily="18" charset="0"/>
                <a:cs typeface="Times New Roman" panose="02020603050405020304" pitchFamily="18" charset="0"/>
              </a:rPr>
              <a:t>authorization</a:t>
            </a:r>
          </a:p>
        </p:txBody>
      </p:sp>
      <p:sp>
        <p:nvSpPr>
          <p:cNvPr id="36882" name="TextBox 40">
            <a:extLst>
              <a:ext uri="{FF2B5EF4-FFF2-40B4-BE49-F238E27FC236}">
                <a16:creationId xmlns:a16="http://schemas.microsoft.com/office/drawing/2014/main" id="{E1F003AB-7057-4165-A017-D683CE8D0AED}"/>
              </a:ext>
            </a:extLst>
          </p:cNvPr>
          <p:cNvSpPr txBox="1">
            <a:spLocks noChangeArrowheads="1"/>
          </p:cNvSpPr>
          <p:nvPr/>
        </p:nvSpPr>
        <p:spPr bwMode="auto">
          <a:xfrm>
            <a:off x="3854450" y="2228851"/>
            <a:ext cx="801688"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5000"/>
              <a:buFont typeface="Monotype Sorts" pitchFamily="2" charset="2"/>
              <a:buChar char="l"/>
              <a:defRPr sz="3200">
                <a:solidFill>
                  <a:schemeClr val="tx1"/>
                </a:solidFill>
                <a:latin typeface="Comic Sans MS" panose="030F0702030302020204" pitchFamily="66" charset="0"/>
              </a:defRPr>
            </a:lvl1pPr>
            <a:lvl2pPr marL="742950" indent="-285750">
              <a:spcBef>
                <a:spcPct val="20000"/>
              </a:spcBef>
              <a:buClr>
                <a:schemeClr val="accent2"/>
              </a:buClr>
              <a:buSzPct val="100000"/>
              <a:buChar char="»"/>
              <a:defRPr sz="2800">
                <a:solidFill>
                  <a:schemeClr val="tx1"/>
                </a:solidFill>
                <a:latin typeface="Comic Sans MS" panose="030F0702030302020204" pitchFamily="66" charset="0"/>
              </a:defRPr>
            </a:lvl2pPr>
            <a:lvl3pPr marL="1143000" indent="-228600">
              <a:spcBef>
                <a:spcPct val="20000"/>
              </a:spcBef>
              <a:buClr>
                <a:schemeClr val="tx1"/>
              </a:buClr>
              <a:buSzPct val="100000"/>
              <a:buChar char="–"/>
              <a:defRPr sz="2400">
                <a:solidFill>
                  <a:schemeClr val="tx1"/>
                </a:solidFill>
                <a:latin typeface="Arial" panose="020B0604020202020204" pitchFamily="34" charset="0"/>
              </a:defRPr>
            </a:lvl3pPr>
            <a:lvl4pPr marL="1600200" indent="-228600">
              <a:spcBef>
                <a:spcPct val="20000"/>
              </a:spcBef>
              <a:buClr>
                <a:schemeClr val="accent1"/>
              </a:buClr>
              <a:buSzPct val="65000"/>
              <a:buFont typeface="Monotype Sorts" pitchFamily="2" charset="2"/>
              <a:buChar char="l"/>
              <a:defRPr sz="2000">
                <a:solidFill>
                  <a:schemeClr val="tx1"/>
                </a:solidFill>
                <a:latin typeface="Arial" panose="020B0604020202020204" pitchFamily="34" charset="0"/>
              </a:defRPr>
            </a:lvl4pPr>
            <a:lvl5pPr marL="2057400" indent="-228600">
              <a:spcBef>
                <a:spcPct val="20000"/>
              </a:spcBef>
              <a:buClr>
                <a:schemeClr val="accent2"/>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100000"/>
              <a:buChar char="»"/>
              <a:defRPr sz="2000">
                <a:solidFill>
                  <a:schemeClr val="tx1"/>
                </a:solidFill>
                <a:latin typeface="Arial" panose="020B0604020202020204" pitchFamily="34" charset="0"/>
              </a:defRPr>
            </a:lvl9pPr>
          </a:lstStyle>
          <a:p>
            <a:pPr>
              <a:spcBef>
                <a:spcPct val="0"/>
              </a:spcBef>
              <a:buClrTx/>
              <a:buSzTx/>
              <a:buFontTx/>
              <a:buNone/>
            </a:pPr>
            <a:r>
              <a:rPr lang="en-GB" altLang="en-US" sz="1700">
                <a:latin typeface="Times New Roman" panose="02020603050405020304" pitchFamily="18" charset="0"/>
                <a:cs typeface="Times New Roman" panose="02020603050405020304" pitchFamily="18" charset="0"/>
              </a:rPr>
              <a:t>respect</a:t>
            </a:r>
          </a:p>
        </p:txBody>
      </p:sp>
      <p:sp>
        <p:nvSpPr>
          <p:cNvPr id="36883" name="TextBox 41">
            <a:extLst>
              <a:ext uri="{FF2B5EF4-FFF2-40B4-BE49-F238E27FC236}">
                <a16:creationId xmlns:a16="http://schemas.microsoft.com/office/drawing/2014/main" id="{6CC2D226-CF3F-466E-982A-CCD77E7E696D}"/>
              </a:ext>
            </a:extLst>
          </p:cNvPr>
          <p:cNvSpPr txBox="1">
            <a:spLocks noChangeArrowheads="1"/>
          </p:cNvSpPr>
          <p:nvPr/>
        </p:nvSpPr>
        <p:spPr bwMode="auto">
          <a:xfrm>
            <a:off x="3792538" y="3530601"/>
            <a:ext cx="5715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5000"/>
              <a:buFont typeface="Monotype Sorts" pitchFamily="2" charset="2"/>
              <a:buChar char="l"/>
              <a:defRPr sz="3200">
                <a:solidFill>
                  <a:schemeClr val="tx1"/>
                </a:solidFill>
                <a:latin typeface="Comic Sans MS" panose="030F0702030302020204" pitchFamily="66" charset="0"/>
              </a:defRPr>
            </a:lvl1pPr>
            <a:lvl2pPr marL="742950" indent="-285750">
              <a:spcBef>
                <a:spcPct val="20000"/>
              </a:spcBef>
              <a:buClr>
                <a:schemeClr val="accent2"/>
              </a:buClr>
              <a:buSzPct val="100000"/>
              <a:buChar char="»"/>
              <a:defRPr sz="2800">
                <a:solidFill>
                  <a:schemeClr val="tx1"/>
                </a:solidFill>
                <a:latin typeface="Comic Sans MS" panose="030F0702030302020204" pitchFamily="66" charset="0"/>
              </a:defRPr>
            </a:lvl2pPr>
            <a:lvl3pPr marL="1143000" indent="-228600">
              <a:spcBef>
                <a:spcPct val="20000"/>
              </a:spcBef>
              <a:buClr>
                <a:schemeClr val="tx1"/>
              </a:buClr>
              <a:buSzPct val="100000"/>
              <a:buChar char="–"/>
              <a:defRPr sz="2400">
                <a:solidFill>
                  <a:schemeClr val="tx1"/>
                </a:solidFill>
                <a:latin typeface="Arial" panose="020B0604020202020204" pitchFamily="34" charset="0"/>
              </a:defRPr>
            </a:lvl3pPr>
            <a:lvl4pPr marL="1600200" indent="-228600">
              <a:spcBef>
                <a:spcPct val="20000"/>
              </a:spcBef>
              <a:buClr>
                <a:schemeClr val="accent1"/>
              </a:buClr>
              <a:buSzPct val="65000"/>
              <a:buFont typeface="Monotype Sorts" pitchFamily="2" charset="2"/>
              <a:buChar char="l"/>
              <a:defRPr sz="2000">
                <a:solidFill>
                  <a:schemeClr val="tx1"/>
                </a:solidFill>
                <a:latin typeface="Arial" panose="020B0604020202020204" pitchFamily="34" charset="0"/>
              </a:defRPr>
            </a:lvl4pPr>
            <a:lvl5pPr marL="2057400" indent="-228600">
              <a:spcBef>
                <a:spcPct val="20000"/>
              </a:spcBef>
              <a:buClr>
                <a:schemeClr val="accent2"/>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100000"/>
              <a:buChar char="»"/>
              <a:defRPr sz="2000">
                <a:solidFill>
                  <a:schemeClr val="tx1"/>
                </a:solidFill>
                <a:latin typeface="Arial" panose="020B0604020202020204" pitchFamily="34" charset="0"/>
              </a:defRPr>
            </a:lvl9pPr>
          </a:lstStyle>
          <a:p>
            <a:pPr>
              <a:spcBef>
                <a:spcPct val="0"/>
              </a:spcBef>
              <a:buClrTx/>
              <a:buSzTx/>
              <a:buFontTx/>
              <a:buNone/>
            </a:pPr>
            <a:r>
              <a:rPr lang="en-GB" altLang="en-US" sz="1700">
                <a:latin typeface="Times New Roman" panose="02020603050405020304" pitchFamily="18" charset="0"/>
                <a:cs typeface="Times New Roman" panose="02020603050405020304" pitchFamily="18" charset="0"/>
              </a:rPr>
              <a:t>trust</a:t>
            </a:r>
          </a:p>
        </p:txBody>
      </p:sp>
      <p:sp>
        <p:nvSpPr>
          <p:cNvPr id="36884" name="TextBox 42">
            <a:extLst>
              <a:ext uri="{FF2B5EF4-FFF2-40B4-BE49-F238E27FC236}">
                <a16:creationId xmlns:a16="http://schemas.microsoft.com/office/drawing/2014/main" id="{190DD819-2AD4-4353-B4E3-6E98F36F6957}"/>
              </a:ext>
            </a:extLst>
          </p:cNvPr>
          <p:cNvSpPr txBox="1">
            <a:spLocks noChangeArrowheads="1"/>
          </p:cNvSpPr>
          <p:nvPr/>
        </p:nvSpPr>
        <p:spPr bwMode="auto">
          <a:xfrm>
            <a:off x="4689476" y="4606926"/>
            <a:ext cx="608013"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5000"/>
              <a:buFont typeface="Monotype Sorts" pitchFamily="2" charset="2"/>
              <a:buChar char="l"/>
              <a:defRPr sz="3200">
                <a:solidFill>
                  <a:schemeClr val="tx1"/>
                </a:solidFill>
                <a:latin typeface="Comic Sans MS" panose="030F0702030302020204" pitchFamily="66" charset="0"/>
              </a:defRPr>
            </a:lvl1pPr>
            <a:lvl2pPr marL="742950" indent="-285750">
              <a:spcBef>
                <a:spcPct val="20000"/>
              </a:spcBef>
              <a:buClr>
                <a:schemeClr val="accent2"/>
              </a:buClr>
              <a:buSzPct val="100000"/>
              <a:buChar char="»"/>
              <a:defRPr sz="2800">
                <a:solidFill>
                  <a:schemeClr val="tx1"/>
                </a:solidFill>
                <a:latin typeface="Comic Sans MS" panose="030F0702030302020204" pitchFamily="66" charset="0"/>
              </a:defRPr>
            </a:lvl2pPr>
            <a:lvl3pPr marL="1143000" indent="-228600">
              <a:spcBef>
                <a:spcPct val="20000"/>
              </a:spcBef>
              <a:buClr>
                <a:schemeClr val="tx1"/>
              </a:buClr>
              <a:buSzPct val="100000"/>
              <a:buChar char="–"/>
              <a:defRPr sz="2400">
                <a:solidFill>
                  <a:schemeClr val="tx1"/>
                </a:solidFill>
                <a:latin typeface="Arial" panose="020B0604020202020204" pitchFamily="34" charset="0"/>
              </a:defRPr>
            </a:lvl3pPr>
            <a:lvl4pPr marL="1600200" indent="-228600">
              <a:spcBef>
                <a:spcPct val="20000"/>
              </a:spcBef>
              <a:buClr>
                <a:schemeClr val="accent1"/>
              </a:buClr>
              <a:buSzPct val="65000"/>
              <a:buFont typeface="Monotype Sorts" pitchFamily="2" charset="2"/>
              <a:buChar char="l"/>
              <a:defRPr sz="2000">
                <a:solidFill>
                  <a:schemeClr val="tx1"/>
                </a:solidFill>
                <a:latin typeface="Arial" panose="020B0604020202020204" pitchFamily="34" charset="0"/>
              </a:defRPr>
            </a:lvl4pPr>
            <a:lvl5pPr marL="2057400" indent="-228600">
              <a:spcBef>
                <a:spcPct val="20000"/>
              </a:spcBef>
              <a:buClr>
                <a:schemeClr val="accent2"/>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100000"/>
              <a:buChar char="»"/>
              <a:defRPr sz="2000">
                <a:solidFill>
                  <a:schemeClr val="tx1"/>
                </a:solidFill>
                <a:latin typeface="Arial" panose="020B0604020202020204" pitchFamily="34" charset="0"/>
              </a:defRPr>
            </a:lvl9pPr>
          </a:lstStyle>
          <a:p>
            <a:pPr>
              <a:spcBef>
                <a:spcPct val="0"/>
              </a:spcBef>
              <a:buClrTx/>
              <a:buSzTx/>
              <a:buFontTx/>
              <a:buNone/>
            </a:pPr>
            <a:r>
              <a:rPr lang="en-GB" altLang="en-US" sz="1700">
                <a:latin typeface="Times New Roman" panose="02020603050405020304" pitchFamily="18" charset="0"/>
                <a:cs typeface="Times New Roman" panose="02020603050405020304" pitchFamily="18" charset="0"/>
              </a:rPr>
              <a:t>hope</a:t>
            </a:r>
          </a:p>
        </p:txBody>
      </p:sp>
      <p:sp>
        <p:nvSpPr>
          <p:cNvPr id="36885" name="TextBox 25">
            <a:extLst>
              <a:ext uri="{FF2B5EF4-FFF2-40B4-BE49-F238E27FC236}">
                <a16:creationId xmlns:a16="http://schemas.microsoft.com/office/drawing/2014/main" id="{0F54A893-B8F8-41A4-9150-EA47CAEB088B}"/>
              </a:ext>
            </a:extLst>
          </p:cNvPr>
          <p:cNvSpPr txBox="1">
            <a:spLocks noChangeArrowheads="1"/>
          </p:cNvSpPr>
          <p:nvPr/>
        </p:nvSpPr>
        <p:spPr bwMode="auto">
          <a:xfrm>
            <a:off x="1524000" y="109538"/>
            <a:ext cx="4349750"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5000"/>
              <a:buFont typeface="Monotype Sorts" pitchFamily="2" charset="2"/>
              <a:buChar char="l"/>
              <a:defRPr sz="3200">
                <a:solidFill>
                  <a:schemeClr val="tx1"/>
                </a:solidFill>
                <a:latin typeface="Comic Sans MS" panose="030F0702030302020204" pitchFamily="66" charset="0"/>
              </a:defRPr>
            </a:lvl1pPr>
            <a:lvl2pPr marL="742950" indent="-285750">
              <a:spcBef>
                <a:spcPct val="20000"/>
              </a:spcBef>
              <a:buClr>
                <a:schemeClr val="accent2"/>
              </a:buClr>
              <a:buSzPct val="100000"/>
              <a:buChar char="»"/>
              <a:defRPr sz="2800">
                <a:solidFill>
                  <a:schemeClr val="tx1"/>
                </a:solidFill>
                <a:latin typeface="Comic Sans MS" panose="030F0702030302020204" pitchFamily="66" charset="0"/>
              </a:defRPr>
            </a:lvl2pPr>
            <a:lvl3pPr marL="1143000" indent="-228600">
              <a:spcBef>
                <a:spcPct val="20000"/>
              </a:spcBef>
              <a:buClr>
                <a:schemeClr val="tx1"/>
              </a:buClr>
              <a:buSzPct val="100000"/>
              <a:buChar char="–"/>
              <a:defRPr sz="2400">
                <a:solidFill>
                  <a:schemeClr val="tx1"/>
                </a:solidFill>
                <a:latin typeface="Arial" panose="020B0604020202020204" pitchFamily="34" charset="0"/>
              </a:defRPr>
            </a:lvl3pPr>
            <a:lvl4pPr marL="1600200" indent="-228600">
              <a:spcBef>
                <a:spcPct val="20000"/>
              </a:spcBef>
              <a:buClr>
                <a:schemeClr val="accent1"/>
              </a:buClr>
              <a:buSzPct val="65000"/>
              <a:buFont typeface="Monotype Sorts" pitchFamily="2" charset="2"/>
              <a:buChar char="l"/>
              <a:defRPr sz="2000">
                <a:solidFill>
                  <a:schemeClr val="tx1"/>
                </a:solidFill>
                <a:latin typeface="Arial" panose="020B0604020202020204" pitchFamily="34" charset="0"/>
              </a:defRPr>
            </a:lvl4pPr>
            <a:lvl5pPr marL="2057400" indent="-228600">
              <a:spcBef>
                <a:spcPct val="20000"/>
              </a:spcBef>
              <a:buClr>
                <a:schemeClr val="accent2"/>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100000"/>
              <a:buChar char="»"/>
              <a:defRPr sz="2000">
                <a:solidFill>
                  <a:schemeClr val="tx1"/>
                </a:solidFill>
                <a:latin typeface="Arial" panose="020B0604020202020204" pitchFamily="34" charset="0"/>
              </a:defRPr>
            </a:lvl9pPr>
          </a:lstStyle>
          <a:p>
            <a:pPr>
              <a:spcBef>
                <a:spcPct val="0"/>
              </a:spcBef>
              <a:buClrTx/>
              <a:buSzTx/>
              <a:buFontTx/>
              <a:buNone/>
            </a:pPr>
            <a:r>
              <a:rPr lang="en-GB" altLang="en-US" sz="1700" b="1" dirty="0">
                <a:latin typeface="Calibri Light" panose="020F0302020204030204" pitchFamily="34" charset="0"/>
                <a:cs typeface="Times New Roman" panose="02020603050405020304" pitchFamily="18" charset="0"/>
              </a:rPr>
              <a:t>Figure 2. Care in Consumption Revisited</a:t>
            </a:r>
          </a:p>
        </p:txBody>
      </p:sp>
      <p:sp>
        <p:nvSpPr>
          <p:cNvPr id="27" name="Oval 26">
            <a:extLst>
              <a:ext uri="{FF2B5EF4-FFF2-40B4-BE49-F238E27FC236}">
                <a16:creationId xmlns:a16="http://schemas.microsoft.com/office/drawing/2014/main" id="{F8AF7C71-FA2D-41D9-9307-75429C5511F9}"/>
              </a:ext>
            </a:extLst>
          </p:cNvPr>
          <p:cNvSpPr/>
          <p:nvPr/>
        </p:nvSpPr>
        <p:spPr>
          <a:xfrm>
            <a:off x="4656139" y="1838326"/>
            <a:ext cx="3074987" cy="2778125"/>
          </a:xfrm>
          <a:prstGeom prst="ellipse">
            <a:avLst/>
          </a:prstGeom>
          <a:noFill/>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schemeClr val="bg1"/>
              </a:solidFill>
            </a:endParaRPr>
          </a:p>
        </p:txBody>
      </p:sp>
      <p:sp>
        <p:nvSpPr>
          <p:cNvPr id="9" name="Rectangle 8">
            <a:extLst>
              <a:ext uri="{FF2B5EF4-FFF2-40B4-BE49-F238E27FC236}">
                <a16:creationId xmlns:a16="http://schemas.microsoft.com/office/drawing/2014/main" id="{7B5D6721-C980-4E08-9840-A1C88A78C918}"/>
              </a:ext>
            </a:extLst>
          </p:cNvPr>
          <p:cNvSpPr/>
          <p:nvPr/>
        </p:nvSpPr>
        <p:spPr>
          <a:xfrm>
            <a:off x="4786313" y="2817813"/>
            <a:ext cx="590550" cy="914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1600" dirty="0">
                <a:solidFill>
                  <a:schemeClr val="tx1"/>
                </a:solidFill>
                <a:latin typeface="Times New Roman" panose="02020603050405020304" pitchFamily="18" charset="0"/>
                <a:cs typeface="Times New Roman" panose="02020603050405020304" pitchFamily="18" charset="0"/>
              </a:rPr>
              <a:t>Self</a:t>
            </a:r>
          </a:p>
        </p:txBody>
      </p:sp>
      <p:sp>
        <p:nvSpPr>
          <p:cNvPr id="29" name="Rectangle 28">
            <a:extLst>
              <a:ext uri="{FF2B5EF4-FFF2-40B4-BE49-F238E27FC236}">
                <a16:creationId xmlns:a16="http://schemas.microsoft.com/office/drawing/2014/main" id="{BC870ABD-8255-4789-A14E-90103FB4E0D5}"/>
              </a:ext>
            </a:extLst>
          </p:cNvPr>
          <p:cNvSpPr/>
          <p:nvPr/>
        </p:nvSpPr>
        <p:spPr>
          <a:xfrm>
            <a:off x="5905500" y="2489200"/>
            <a:ext cx="1257300" cy="14922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1600" dirty="0">
                <a:solidFill>
                  <a:schemeClr val="tx1"/>
                </a:solidFill>
                <a:latin typeface="Times New Roman" panose="02020603050405020304" pitchFamily="18" charset="0"/>
                <a:cs typeface="Times New Roman" panose="02020603050405020304" pitchFamily="18" charset="0"/>
              </a:rPr>
              <a:t>Family</a:t>
            </a:r>
          </a:p>
          <a:p>
            <a:pPr>
              <a:defRPr/>
            </a:pPr>
            <a:r>
              <a:rPr lang="en-GB" sz="1600" dirty="0">
                <a:solidFill>
                  <a:schemeClr val="tx1"/>
                </a:solidFill>
                <a:latin typeface="Times New Roman" panose="02020603050405020304" pitchFamily="18" charset="0"/>
                <a:cs typeface="Times New Roman" panose="02020603050405020304" pitchFamily="18" charset="0"/>
              </a:rPr>
              <a:t>Community</a:t>
            </a:r>
          </a:p>
          <a:p>
            <a:pPr>
              <a:defRPr/>
            </a:pPr>
            <a:r>
              <a:rPr lang="en-GB" sz="1600" dirty="0">
                <a:solidFill>
                  <a:schemeClr val="tx1"/>
                </a:solidFill>
                <a:latin typeface="Times New Roman" panose="02020603050405020304" pitchFamily="18" charset="0"/>
                <a:cs typeface="Times New Roman" panose="02020603050405020304" pitchFamily="18" charset="0"/>
              </a:rPr>
              <a:t>Environment</a:t>
            </a:r>
          </a:p>
          <a:p>
            <a:pPr>
              <a:defRPr/>
            </a:pPr>
            <a:r>
              <a:rPr lang="en-GB" sz="1600" dirty="0">
                <a:solidFill>
                  <a:schemeClr val="tx1"/>
                </a:solidFill>
                <a:latin typeface="Times New Roman" panose="02020603050405020304" pitchFamily="18" charset="0"/>
                <a:cs typeface="Times New Roman" panose="02020603050405020304" pitchFamily="18" charset="0"/>
              </a:rPr>
              <a:t>Producers</a:t>
            </a:r>
          </a:p>
          <a:p>
            <a:pPr>
              <a:defRPr/>
            </a:pPr>
            <a:r>
              <a:rPr lang="en-GB" sz="1600" dirty="0">
                <a:solidFill>
                  <a:schemeClr val="tx1"/>
                </a:solidFill>
                <a:latin typeface="Times New Roman" panose="02020603050405020304" pitchFamily="18" charset="0"/>
                <a:cs typeface="Times New Roman" panose="02020603050405020304" pitchFamily="18" charset="0"/>
              </a:rPr>
              <a:t>Retailers</a:t>
            </a:r>
          </a:p>
          <a:p>
            <a:pPr>
              <a:defRPr/>
            </a:pPr>
            <a:r>
              <a:rPr lang="en-GB" sz="1600" dirty="0">
                <a:solidFill>
                  <a:schemeClr val="tx1"/>
                </a:solidFill>
                <a:latin typeface="Times New Roman" panose="02020603050405020304" pitchFamily="18" charset="0"/>
                <a:cs typeface="Times New Roman" panose="02020603050405020304" pitchFamily="18" charset="0"/>
              </a:rPr>
              <a:t>NGOs</a:t>
            </a:r>
          </a:p>
        </p:txBody>
      </p:sp>
      <p:cxnSp>
        <p:nvCxnSpPr>
          <p:cNvPr id="16" name="Straight Arrow Connector 15">
            <a:extLst>
              <a:ext uri="{FF2B5EF4-FFF2-40B4-BE49-F238E27FC236}">
                <a16:creationId xmlns:a16="http://schemas.microsoft.com/office/drawing/2014/main" id="{BE4F0167-9BE0-4A07-AF7D-6087E3C6DF90}"/>
              </a:ext>
            </a:extLst>
          </p:cNvPr>
          <p:cNvCxnSpPr>
            <a:stCxn id="9" idx="3"/>
          </p:cNvCxnSpPr>
          <p:nvPr/>
        </p:nvCxnSpPr>
        <p:spPr>
          <a:xfrm>
            <a:off x="5376864" y="3275013"/>
            <a:ext cx="503237"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6890" name="TextBox 27">
            <a:extLst>
              <a:ext uri="{FF2B5EF4-FFF2-40B4-BE49-F238E27FC236}">
                <a16:creationId xmlns:a16="http://schemas.microsoft.com/office/drawing/2014/main" id="{E0AE12F5-D686-4035-BDC0-7CF8152E58D3}"/>
              </a:ext>
            </a:extLst>
          </p:cNvPr>
          <p:cNvSpPr txBox="1">
            <a:spLocks noChangeArrowheads="1"/>
          </p:cNvSpPr>
          <p:nvPr/>
        </p:nvSpPr>
        <p:spPr bwMode="auto">
          <a:xfrm>
            <a:off x="5376864" y="2943226"/>
            <a:ext cx="6000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5000"/>
              <a:buFont typeface="Monotype Sorts" pitchFamily="2" charset="2"/>
              <a:buChar char="l"/>
              <a:defRPr sz="3200">
                <a:solidFill>
                  <a:schemeClr val="tx1"/>
                </a:solidFill>
                <a:latin typeface="Comic Sans MS" panose="030F0702030302020204" pitchFamily="66" charset="0"/>
              </a:defRPr>
            </a:lvl1pPr>
            <a:lvl2pPr marL="742950" indent="-285750">
              <a:spcBef>
                <a:spcPct val="20000"/>
              </a:spcBef>
              <a:buClr>
                <a:schemeClr val="accent2"/>
              </a:buClr>
              <a:buSzPct val="100000"/>
              <a:buChar char="»"/>
              <a:defRPr sz="2800">
                <a:solidFill>
                  <a:schemeClr val="tx1"/>
                </a:solidFill>
                <a:latin typeface="Comic Sans MS" panose="030F0702030302020204" pitchFamily="66" charset="0"/>
              </a:defRPr>
            </a:lvl2pPr>
            <a:lvl3pPr marL="1143000" indent="-228600">
              <a:spcBef>
                <a:spcPct val="20000"/>
              </a:spcBef>
              <a:buClr>
                <a:schemeClr val="tx1"/>
              </a:buClr>
              <a:buSzPct val="100000"/>
              <a:buChar char="–"/>
              <a:defRPr sz="2400">
                <a:solidFill>
                  <a:schemeClr val="tx1"/>
                </a:solidFill>
                <a:latin typeface="Arial" panose="020B0604020202020204" pitchFamily="34" charset="0"/>
              </a:defRPr>
            </a:lvl3pPr>
            <a:lvl4pPr marL="1600200" indent="-228600">
              <a:spcBef>
                <a:spcPct val="20000"/>
              </a:spcBef>
              <a:buClr>
                <a:schemeClr val="accent1"/>
              </a:buClr>
              <a:buSzPct val="65000"/>
              <a:buFont typeface="Monotype Sorts" pitchFamily="2" charset="2"/>
              <a:buChar char="l"/>
              <a:defRPr sz="2000">
                <a:solidFill>
                  <a:schemeClr val="tx1"/>
                </a:solidFill>
                <a:latin typeface="Arial" panose="020B0604020202020204" pitchFamily="34" charset="0"/>
              </a:defRPr>
            </a:lvl4pPr>
            <a:lvl5pPr marL="2057400" indent="-228600">
              <a:spcBef>
                <a:spcPct val="20000"/>
              </a:spcBef>
              <a:buClr>
                <a:schemeClr val="accent2"/>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100000"/>
              <a:buChar char="»"/>
              <a:defRPr sz="2000">
                <a:solidFill>
                  <a:schemeClr val="tx1"/>
                </a:solidFill>
                <a:latin typeface="Arial" panose="020B0604020202020204" pitchFamily="34" charset="0"/>
              </a:defRPr>
            </a:lvl9pPr>
          </a:lstStyle>
          <a:p>
            <a:pPr>
              <a:spcBef>
                <a:spcPct val="0"/>
              </a:spcBef>
              <a:buClrTx/>
              <a:buSzTx/>
              <a:buFontTx/>
              <a:buNone/>
            </a:pPr>
            <a:r>
              <a:rPr lang="en-GB" altLang="en-US" sz="1600">
                <a:latin typeface="Times New Roman" panose="02020603050405020304" pitchFamily="18" charset="0"/>
                <a:cs typeface="Times New Roman" panose="02020603050405020304" pitchFamily="18" charset="0"/>
              </a:rPr>
              <a:t>care</a:t>
            </a:r>
          </a:p>
        </p:txBody>
      </p:sp>
      <p:cxnSp>
        <p:nvCxnSpPr>
          <p:cNvPr id="51" name="Straight Arrow Connector 50">
            <a:extLst>
              <a:ext uri="{FF2B5EF4-FFF2-40B4-BE49-F238E27FC236}">
                <a16:creationId xmlns:a16="http://schemas.microsoft.com/office/drawing/2014/main" id="{76A54BF3-7A81-4944-A366-AED589DCDE59}"/>
              </a:ext>
            </a:extLst>
          </p:cNvPr>
          <p:cNvCxnSpPr/>
          <p:nvPr/>
        </p:nvCxnSpPr>
        <p:spPr>
          <a:xfrm>
            <a:off x="6867526" y="1700213"/>
            <a:ext cx="307975" cy="1778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65E15A3C-AC47-45E0-929F-F4E45C58BC91}"/>
              </a:ext>
            </a:extLst>
          </p:cNvPr>
          <p:cNvCxnSpPr/>
          <p:nvPr/>
        </p:nvCxnSpPr>
        <p:spPr>
          <a:xfrm flipV="1">
            <a:off x="7175501" y="1481139"/>
            <a:ext cx="131763" cy="1412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279DBC1-C060-4036-B68E-BC981496AE2E}"/>
              </a:ext>
            </a:extLst>
          </p:cNvPr>
          <p:cNvCxnSpPr/>
          <p:nvPr/>
        </p:nvCxnSpPr>
        <p:spPr>
          <a:xfrm flipV="1">
            <a:off x="7369176" y="1252539"/>
            <a:ext cx="130175" cy="1412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369D655-1D10-4BBC-AB50-7FC11DBBCF48}"/>
              </a:ext>
            </a:extLst>
          </p:cNvPr>
          <p:cNvCxnSpPr/>
          <p:nvPr/>
        </p:nvCxnSpPr>
        <p:spPr>
          <a:xfrm flipV="1">
            <a:off x="7567613" y="1058864"/>
            <a:ext cx="131762" cy="1412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9BE8FAB-A1D5-46AC-8C7A-C9C90039A39B}"/>
              </a:ext>
            </a:extLst>
          </p:cNvPr>
          <p:cNvCxnSpPr/>
          <p:nvPr/>
        </p:nvCxnSpPr>
        <p:spPr>
          <a:xfrm flipV="1">
            <a:off x="7934326" y="585789"/>
            <a:ext cx="131763" cy="1412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73B3A16-47C8-47CC-AE31-8E27FD8A5CAB}"/>
              </a:ext>
            </a:extLst>
          </p:cNvPr>
          <p:cNvCxnSpPr/>
          <p:nvPr/>
        </p:nvCxnSpPr>
        <p:spPr>
          <a:xfrm flipV="1">
            <a:off x="7759701" y="800100"/>
            <a:ext cx="131763" cy="1412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897" name="TextBox 61">
            <a:extLst>
              <a:ext uri="{FF2B5EF4-FFF2-40B4-BE49-F238E27FC236}">
                <a16:creationId xmlns:a16="http://schemas.microsoft.com/office/drawing/2014/main" id="{CA54D2C8-A90D-4501-A8DC-E7005A115198}"/>
              </a:ext>
            </a:extLst>
          </p:cNvPr>
          <p:cNvSpPr txBox="1">
            <a:spLocks noChangeArrowheads="1"/>
          </p:cNvSpPr>
          <p:nvPr/>
        </p:nvSpPr>
        <p:spPr bwMode="auto">
          <a:xfrm>
            <a:off x="8061325" y="398464"/>
            <a:ext cx="10985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5000"/>
              <a:buFont typeface="Monotype Sorts" pitchFamily="2" charset="2"/>
              <a:buChar char="l"/>
              <a:defRPr sz="3200">
                <a:solidFill>
                  <a:schemeClr val="tx1"/>
                </a:solidFill>
                <a:latin typeface="Comic Sans MS" panose="030F0702030302020204" pitchFamily="66" charset="0"/>
              </a:defRPr>
            </a:lvl1pPr>
            <a:lvl2pPr marL="742950" indent="-285750">
              <a:spcBef>
                <a:spcPct val="20000"/>
              </a:spcBef>
              <a:buClr>
                <a:schemeClr val="accent2"/>
              </a:buClr>
              <a:buSzPct val="100000"/>
              <a:buChar char="»"/>
              <a:defRPr sz="2800">
                <a:solidFill>
                  <a:schemeClr val="tx1"/>
                </a:solidFill>
                <a:latin typeface="Comic Sans MS" panose="030F0702030302020204" pitchFamily="66" charset="0"/>
              </a:defRPr>
            </a:lvl2pPr>
            <a:lvl3pPr marL="1143000" indent="-228600">
              <a:spcBef>
                <a:spcPct val="20000"/>
              </a:spcBef>
              <a:buClr>
                <a:schemeClr val="tx1"/>
              </a:buClr>
              <a:buSzPct val="100000"/>
              <a:buChar char="–"/>
              <a:defRPr sz="2400">
                <a:solidFill>
                  <a:schemeClr val="tx1"/>
                </a:solidFill>
                <a:latin typeface="Arial" panose="020B0604020202020204" pitchFamily="34" charset="0"/>
              </a:defRPr>
            </a:lvl3pPr>
            <a:lvl4pPr marL="1600200" indent="-228600">
              <a:spcBef>
                <a:spcPct val="20000"/>
              </a:spcBef>
              <a:buClr>
                <a:schemeClr val="accent1"/>
              </a:buClr>
              <a:buSzPct val="65000"/>
              <a:buFont typeface="Monotype Sorts" pitchFamily="2" charset="2"/>
              <a:buChar char="l"/>
              <a:defRPr sz="2000">
                <a:solidFill>
                  <a:schemeClr val="tx1"/>
                </a:solidFill>
                <a:latin typeface="Arial" panose="020B0604020202020204" pitchFamily="34" charset="0"/>
              </a:defRPr>
            </a:lvl4pPr>
            <a:lvl5pPr marL="2057400" indent="-228600">
              <a:spcBef>
                <a:spcPct val="20000"/>
              </a:spcBef>
              <a:buClr>
                <a:schemeClr val="accent2"/>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100000"/>
              <a:buChar char="»"/>
              <a:defRPr sz="2000">
                <a:solidFill>
                  <a:schemeClr val="tx1"/>
                </a:solidFill>
                <a:latin typeface="Arial" panose="020B0604020202020204" pitchFamily="34" charset="0"/>
              </a:defRPr>
            </a:lvl9pPr>
          </a:lstStyle>
          <a:p>
            <a:pPr>
              <a:spcBef>
                <a:spcPct val="0"/>
              </a:spcBef>
              <a:buClrTx/>
              <a:buSzTx/>
              <a:buFontTx/>
              <a:buNone/>
            </a:pPr>
            <a:r>
              <a:rPr lang="en-GB" altLang="en-US" sz="1600">
                <a:latin typeface="Times New Roman" panose="02020603050405020304" pitchFamily="18" charset="0"/>
                <a:cs typeface="Times New Roman" panose="02020603050405020304" pitchFamily="18" charset="0"/>
              </a:rPr>
              <a:t>Challenges</a:t>
            </a:r>
          </a:p>
        </p:txBody>
      </p:sp>
      <p:cxnSp>
        <p:nvCxnSpPr>
          <p:cNvPr id="64" name="Straight Connector 63">
            <a:extLst>
              <a:ext uri="{FF2B5EF4-FFF2-40B4-BE49-F238E27FC236}">
                <a16:creationId xmlns:a16="http://schemas.microsoft.com/office/drawing/2014/main" id="{F9790517-7746-4B09-8492-7DD0743F4A80}"/>
              </a:ext>
            </a:extLst>
          </p:cNvPr>
          <p:cNvCxnSpPr/>
          <p:nvPr/>
        </p:nvCxnSpPr>
        <p:spPr>
          <a:xfrm flipH="1">
            <a:off x="4994276" y="1096963"/>
            <a:ext cx="87313" cy="1714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A457BEC6-B9D4-4E25-A06C-E1AE897BCB4E}"/>
              </a:ext>
            </a:extLst>
          </p:cNvPr>
          <p:cNvCxnSpPr/>
          <p:nvPr/>
        </p:nvCxnSpPr>
        <p:spPr>
          <a:xfrm flipH="1" flipV="1">
            <a:off x="4905375" y="1041400"/>
            <a:ext cx="173038" cy="333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AAFEEB59-E9A2-40EC-BC5E-8B93502BD954}"/>
              </a:ext>
            </a:extLst>
          </p:cNvPr>
          <p:cNvCxnSpPr>
            <a:stCxn id="5" idx="6"/>
          </p:cNvCxnSpPr>
          <p:nvPr/>
        </p:nvCxnSpPr>
        <p:spPr>
          <a:xfrm flipV="1">
            <a:off x="8975725" y="3125789"/>
            <a:ext cx="134938" cy="236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FAEBB641-0E24-4756-BA4E-A2C1633F6C16}"/>
              </a:ext>
            </a:extLst>
          </p:cNvPr>
          <p:cNvCxnSpPr/>
          <p:nvPr/>
        </p:nvCxnSpPr>
        <p:spPr>
          <a:xfrm flipH="1" flipV="1">
            <a:off x="8783639" y="3176589"/>
            <a:ext cx="192087" cy="1809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85EF1F01-4E9A-4230-8695-D27CB37D2F20}"/>
              </a:ext>
            </a:extLst>
          </p:cNvPr>
          <p:cNvCxnSpPr/>
          <p:nvPr/>
        </p:nvCxnSpPr>
        <p:spPr>
          <a:xfrm>
            <a:off x="4905376" y="5572126"/>
            <a:ext cx="130175" cy="2524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D985E95-5EC5-4AA6-9E0E-F9EB6B85F8DB}"/>
              </a:ext>
            </a:extLst>
          </p:cNvPr>
          <p:cNvCxnSpPr/>
          <p:nvPr/>
        </p:nvCxnSpPr>
        <p:spPr>
          <a:xfrm flipV="1">
            <a:off x="4905375" y="5457825"/>
            <a:ext cx="260350" cy="968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EDAFFAD3-846D-44BD-834E-444B1C04FF32}"/>
              </a:ext>
            </a:extLst>
          </p:cNvPr>
          <p:cNvCxnSpPr/>
          <p:nvPr/>
        </p:nvCxnSpPr>
        <p:spPr>
          <a:xfrm>
            <a:off x="7296150" y="2489200"/>
            <a:ext cx="0" cy="149225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6905" name="TextBox 97">
            <a:extLst>
              <a:ext uri="{FF2B5EF4-FFF2-40B4-BE49-F238E27FC236}">
                <a16:creationId xmlns:a16="http://schemas.microsoft.com/office/drawing/2014/main" id="{1EA17A17-8B96-4FDF-ADD0-71E590270AFF}"/>
              </a:ext>
            </a:extLst>
          </p:cNvPr>
          <p:cNvSpPr txBox="1">
            <a:spLocks noChangeArrowheads="1"/>
          </p:cNvSpPr>
          <p:nvPr/>
        </p:nvSpPr>
        <p:spPr bwMode="auto">
          <a:xfrm>
            <a:off x="7235825" y="3001964"/>
            <a:ext cx="5286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5000"/>
              <a:buFont typeface="Monotype Sorts" pitchFamily="2" charset="2"/>
              <a:buChar char="l"/>
              <a:defRPr sz="3200">
                <a:solidFill>
                  <a:schemeClr val="tx1"/>
                </a:solidFill>
                <a:latin typeface="Comic Sans MS" panose="030F0702030302020204" pitchFamily="66" charset="0"/>
              </a:defRPr>
            </a:lvl1pPr>
            <a:lvl2pPr marL="742950" indent="-285750">
              <a:spcBef>
                <a:spcPct val="20000"/>
              </a:spcBef>
              <a:buClr>
                <a:schemeClr val="accent2"/>
              </a:buClr>
              <a:buSzPct val="100000"/>
              <a:buChar char="»"/>
              <a:defRPr sz="2800">
                <a:solidFill>
                  <a:schemeClr val="tx1"/>
                </a:solidFill>
                <a:latin typeface="Comic Sans MS" panose="030F0702030302020204" pitchFamily="66" charset="0"/>
              </a:defRPr>
            </a:lvl2pPr>
            <a:lvl3pPr marL="1143000" indent="-228600">
              <a:spcBef>
                <a:spcPct val="20000"/>
              </a:spcBef>
              <a:buClr>
                <a:schemeClr val="tx1"/>
              </a:buClr>
              <a:buSzPct val="100000"/>
              <a:buChar char="–"/>
              <a:defRPr sz="2400">
                <a:solidFill>
                  <a:schemeClr val="tx1"/>
                </a:solidFill>
                <a:latin typeface="Arial" panose="020B0604020202020204" pitchFamily="34" charset="0"/>
              </a:defRPr>
            </a:lvl3pPr>
            <a:lvl4pPr marL="1600200" indent="-228600">
              <a:spcBef>
                <a:spcPct val="20000"/>
              </a:spcBef>
              <a:buClr>
                <a:schemeClr val="accent1"/>
              </a:buClr>
              <a:buSzPct val="65000"/>
              <a:buFont typeface="Monotype Sorts" pitchFamily="2" charset="2"/>
              <a:buChar char="l"/>
              <a:defRPr sz="2000">
                <a:solidFill>
                  <a:schemeClr val="tx1"/>
                </a:solidFill>
                <a:latin typeface="Arial" panose="020B0604020202020204" pitchFamily="34" charset="0"/>
              </a:defRPr>
            </a:lvl4pPr>
            <a:lvl5pPr marL="2057400" indent="-228600">
              <a:spcBef>
                <a:spcPct val="20000"/>
              </a:spcBef>
              <a:buClr>
                <a:schemeClr val="accent2"/>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100000"/>
              <a:buChar char="»"/>
              <a:defRPr sz="2000">
                <a:solidFill>
                  <a:schemeClr val="tx1"/>
                </a:solidFill>
                <a:latin typeface="Arial" panose="020B0604020202020204" pitchFamily="34" charset="0"/>
              </a:defRPr>
            </a:lvl9pPr>
          </a:lstStyle>
          <a:p>
            <a:pPr>
              <a:spcBef>
                <a:spcPct val="0"/>
              </a:spcBef>
              <a:buClrTx/>
              <a:buSzTx/>
              <a:buFontTx/>
              <a:buNone/>
            </a:pPr>
            <a:r>
              <a:rPr lang="en-GB" altLang="en-US" sz="1600">
                <a:latin typeface="Times New Roman" panose="02020603050405020304" pitchFamily="18" charset="0"/>
                <a:cs typeface="Times New Roman" panose="02020603050405020304" pitchFamily="18" charset="0"/>
              </a:rPr>
              <a:t>care</a:t>
            </a:r>
          </a:p>
        </p:txBody>
      </p:sp>
      <p:cxnSp>
        <p:nvCxnSpPr>
          <p:cNvPr id="101" name="Straight Arrow Connector 100">
            <a:extLst>
              <a:ext uri="{FF2B5EF4-FFF2-40B4-BE49-F238E27FC236}">
                <a16:creationId xmlns:a16="http://schemas.microsoft.com/office/drawing/2014/main" id="{6A8E8D0A-B35F-4A89-ABE0-4DF0E9E09B2B}"/>
              </a:ext>
            </a:extLst>
          </p:cNvPr>
          <p:cNvCxnSpPr/>
          <p:nvPr/>
        </p:nvCxnSpPr>
        <p:spPr>
          <a:xfrm flipH="1">
            <a:off x="7235825" y="4171950"/>
            <a:ext cx="331788" cy="4445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7" name="Arc 106">
            <a:extLst>
              <a:ext uri="{FF2B5EF4-FFF2-40B4-BE49-F238E27FC236}">
                <a16:creationId xmlns:a16="http://schemas.microsoft.com/office/drawing/2014/main" id="{1AB53C63-5091-4BD0-BFA8-AE4A37EA3EA4}"/>
              </a:ext>
            </a:extLst>
          </p:cNvPr>
          <p:cNvSpPr/>
          <p:nvPr/>
        </p:nvSpPr>
        <p:spPr>
          <a:xfrm rot="10800000" flipV="1">
            <a:off x="4352925" y="2098676"/>
            <a:ext cx="2514600" cy="2619375"/>
          </a:xfrm>
          <a:prstGeom prst="arc">
            <a:avLst>
              <a:gd name="adj1" fmla="val 19137231"/>
              <a:gd name="adj2" fmla="val 3201859"/>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p>
        </p:txBody>
      </p:sp>
      <p:cxnSp>
        <p:nvCxnSpPr>
          <p:cNvPr id="109" name="Straight Connector 108">
            <a:extLst>
              <a:ext uri="{FF2B5EF4-FFF2-40B4-BE49-F238E27FC236}">
                <a16:creationId xmlns:a16="http://schemas.microsoft.com/office/drawing/2014/main" id="{08EE8407-7E7C-4864-AD57-A0EADC25F070}"/>
              </a:ext>
            </a:extLst>
          </p:cNvPr>
          <p:cNvCxnSpPr>
            <a:stCxn id="107" idx="0"/>
            <a:endCxn id="107" idx="0"/>
          </p:cNvCxnSpPr>
          <p:nvPr/>
        </p:nvCxnSpPr>
        <p:spPr>
          <a:xfrm>
            <a:off x="4645025" y="2568575"/>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D8ED9AF-31F6-44C5-AFBC-9E6F7DD8BA66}"/>
              </a:ext>
            </a:extLst>
          </p:cNvPr>
          <p:cNvCxnSpPr>
            <a:stCxn id="107" idx="0"/>
          </p:cNvCxnSpPr>
          <p:nvPr/>
        </p:nvCxnSpPr>
        <p:spPr>
          <a:xfrm flipH="1">
            <a:off x="4519613" y="2568575"/>
            <a:ext cx="125412" cy="142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54FC9E60-6F62-4E67-ADED-BE2422F5B61D}"/>
              </a:ext>
            </a:extLst>
          </p:cNvPr>
          <p:cNvCxnSpPr>
            <a:stCxn id="107" idx="0"/>
          </p:cNvCxnSpPr>
          <p:nvPr/>
        </p:nvCxnSpPr>
        <p:spPr>
          <a:xfrm>
            <a:off x="4645025" y="2568575"/>
            <a:ext cx="44450" cy="1397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E6278C2-11C5-477D-BE25-85C374EFF762}"/>
              </a:ext>
            </a:extLst>
          </p:cNvPr>
          <p:cNvCxnSpPr>
            <a:stCxn id="107" idx="2"/>
          </p:cNvCxnSpPr>
          <p:nvPr/>
        </p:nvCxnSpPr>
        <p:spPr>
          <a:xfrm flipH="1" flipV="1">
            <a:off x="4822826" y="4302125"/>
            <a:ext cx="17463" cy="1412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B5B5C858-6833-4016-B996-8E9781D2068D}"/>
              </a:ext>
            </a:extLst>
          </p:cNvPr>
          <p:cNvCxnSpPr/>
          <p:nvPr/>
        </p:nvCxnSpPr>
        <p:spPr>
          <a:xfrm flipH="1">
            <a:off x="4689475" y="4451350"/>
            <a:ext cx="1333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F76AD3F4-7B0A-4EB8-9B68-69FB545ACB46}"/>
              </a:ext>
            </a:extLst>
          </p:cNvPr>
          <p:cNvCxnSpPr/>
          <p:nvPr/>
        </p:nvCxnSpPr>
        <p:spPr>
          <a:xfrm flipV="1">
            <a:off x="5511800" y="4921250"/>
            <a:ext cx="38100" cy="279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46F88EFF-3FA7-4F97-8771-0608E6F32AAB}"/>
              </a:ext>
            </a:extLst>
          </p:cNvPr>
          <p:cNvCxnSpPr/>
          <p:nvPr/>
        </p:nvCxnSpPr>
        <p:spPr>
          <a:xfrm flipV="1">
            <a:off x="5357813" y="5707063"/>
            <a:ext cx="38100" cy="279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CEAA3861-91D2-4E9C-8641-34EFA0563735}"/>
              </a:ext>
            </a:extLst>
          </p:cNvPr>
          <p:cNvCxnSpPr/>
          <p:nvPr/>
        </p:nvCxnSpPr>
        <p:spPr>
          <a:xfrm flipV="1">
            <a:off x="5451475" y="5283200"/>
            <a:ext cx="38100" cy="279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20FABFD2-76A9-4CE8-8C77-75CC7DBE7DC6}"/>
              </a:ext>
            </a:extLst>
          </p:cNvPr>
          <p:cNvCxnSpPr/>
          <p:nvPr/>
        </p:nvCxnSpPr>
        <p:spPr>
          <a:xfrm flipV="1">
            <a:off x="5530850" y="4575175"/>
            <a:ext cx="38100" cy="279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B67FDD10-D993-4252-9855-6BA183E5F3E5}"/>
              </a:ext>
            </a:extLst>
          </p:cNvPr>
          <p:cNvCxnSpPr/>
          <p:nvPr/>
        </p:nvCxnSpPr>
        <p:spPr>
          <a:xfrm flipV="1">
            <a:off x="5299075" y="6113463"/>
            <a:ext cx="38100" cy="279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918" name="TextBox 127">
            <a:extLst>
              <a:ext uri="{FF2B5EF4-FFF2-40B4-BE49-F238E27FC236}">
                <a16:creationId xmlns:a16="http://schemas.microsoft.com/office/drawing/2014/main" id="{EEEC42A1-D3EB-450D-89A3-45D15F2F4EC9}"/>
              </a:ext>
            </a:extLst>
          </p:cNvPr>
          <p:cNvSpPr txBox="1">
            <a:spLocks noChangeArrowheads="1"/>
          </p:cNvSpPr>
          <p:nvPr/>
        </p:nvSpPr>
        <p:spPr bwMode="auto">
          <a:xfrm>
            <a:off x="5275263" y="6330950"/>
            <a:ext cx="10969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5000"/>
              <a:buFont typeface="Monotype Sorts" pitchFamily="2" charset="2"/>
              <a:buChar char="l"/>
              <a:defRPr sz="3200">
                <a:solidFill>
                  <a:schemeClr val="tx1"/>
                </a:solidFill>
                <a:latin typeface="Comic Sans MS" panose="030F0702030302020204" pitchFamily="66" charset="0"/>
              </a:defRPr>
            </a:lvl1pPr>
            <a:lvl2pPr marL="742950" indent="-285750">
              <a:spcBef>
                <a:spcPct val="20000"/>
              </a:spcBef>
              <a:buClr>
                <a:schemeClr val="accent2"/>
              </a:buClr>
              <a:buSzPct val="100000"/>
              <a:buChar char="»"/>
              <a:defRPr sz="2800">
                <a:solidFill>
                  <a:schemeClr val="tx1"/>
                </a:solidFill>
                <a:latin typeface="Comic Sans MS" panose="030F0702030302020204" pitchFamily="66" charset="0"/>
              </a:defRPr>
            </a:lvl2pPr>
            <a:lvl3pPr marL="1143000" indent="-228600">
              <a:spcBef>
                <a:spcPct val="20000"/>
              </a:spcBef>
              <a:buClr>
                <a:schemeClr val="tx1"/>
              </a:buClr>
              <a:buSzPct val="100000"/>
              <a:buChar char="–"/>
              <a:defRPr sz="2400">
                <a:solidFill>
                  <a:schemeClr val="tx1"/>
                </a:solidFill>
                <a:latin typeface="Arial" panose="020B0604020202020204" pitchFamily="34" charset="0"/>
              </a:defRPr>
            </a:lvl3pPr>
            <a:lvl4pPr marL="1600200" indent="-228600">
              <a:spcBef>
                <a:spcPct val="20000"/>
              </a:spcBef>
              <a:buClr>
                <a:schemeClr val="accent1"/>
              </a:buClr>
              <a:buSzPct val="65000"/>
              <a:buFont typeface="Monotype Sorts" pitchFamily="2" charset="2"/>
              <a:buChar char="l"/>
              <a:defRPr sz="2000">
                <a:solidFill>
                  <a:schemeClr val="tx1"/>
                </a:solidFill>
                <a:latin typeface="Arial" panose="020B0604020202020204" pitchFamily="34" charset="0"/>
              </a:defRPr>
            </a:lvl4pPr>
            <a:lvl5pPr marL="2057400" indent="-228600">
              <a:spcBef>
                <a:spcPct val="20000"/>
              </a:spcBef>
              <a:buClr>
                <a:schemeClr val="accent2"/>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100000"/>
              <a:buChar char="»"/>
              <a:defRPr sz="2000">
                <a:solidFill>
                  <a:schemeClr val="tx1"/>
                </a:solidFill>
                <a:latin typeface="Arial" panose="020B0604020202020204" pitchFamily="34" charset="0"/>
              </a:defRPr>
            </a:lvl9pPr>
          </a:lstStyle>
          <a:p>
            <a:pPr>
              <a:spcBef>
                <a:spcPct val="0"/>
              </a:spcBef>
              <a:buClrTx/>
              <a:buSzTx/>
              <a:buFontTx/>
              <a:buNone/>
            </a:pPr>
            <a:r>
              <a:rPr lang="en-GB" altLang="en-US" sz="1600">
                <a:latin typeface="Times New Roman" panose="02020603050405020304" pitchFamily="18" charset="0"/>
                <a:cs typeface="Times New Roman" panose="02020603050405020304" pitchFamily="18" charset="0"/>
              </a:rPr>
              <a:t>Challenges</a:t>
            </a:r>
          </a:p>
        </p:txBody>
      </p:sp>
      <p:cxnSp>
        <p:nvCxnSpPr>
          <p:cNvPr id="4" name="Straight Connector 3">
            <a:extLst>
              <a:ext uri="{FF2B5EF4-FFF2-40B4-BE49-F238E27FC236}">
                <a16:creationId xmlns:a16="http://schemas.microsoft.com/office/drawing/2014/main" id="{CB11E0EB-2E8A-4829-9B27-A8BB2762603C}"/>
              </a:ext>
            </a:extLst>
          </p:cNvPr>
          <p:cNvCxnSpPr/>
          <p:nvPr/>
        </p:nvCxnSpPr>
        <p:spPr>
          <a:xfrm>
            <a:off x="6607175" y="1592264"/>
            <a:ext cx="209550" cy="841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28EC588-F03B-4AC2-BE53-28E04829CDF3}"/>
              </a:ext>
            </a:extLst>
          </p:cNvPr>
          <p:cNvCxnSpPr/>
          <p:nvPr/>
        </p:nvCxnSpPr>
        <p:spPr>
          <a:xfrm>
            <a:off x="6351589" y="1498601"/>
            <a:ext cx="193675" cy="857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921" name="TextBox 1">
            <a:extLst>
              <a:ext uri="{FF2B5EF4-FFF2-40B4-BE49-F238E27FC236}">
                <a16:creationId xmlns:a16="http://schemas.microsoft.com/office/drawing/2014/main" id="{0253EAB8-030F-47F1-BCD8-A0CD0BAB6082}"/>
              </a:ext>
            </a:extLst>
          </p:cNvPr>
          <p:cNvSpPr txBox="1">
            <a:spLocks noChangeArrowheads="1"/>
          </p:cNvSpPr>
          <p:nvPr/>
        </p:nvSpPr>
        <p:spPr bwMode="auto">
          <a:xfrm>
            <a:off x="7131050" y="6424613"/>
            <a:ext cx="35760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GB" altLang="en-US" sz="1600" dirty="0">
                <a:latin typeface="Calibri Light" panose="020F0302020204030204" pitchFamily="34" charset="0"/>
              </a:rPr>
              <a:t>Shaw, Newholm, Longo &amp; Toulouse, 2017</a:t>
            </a: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010369457"/>
      </p:ext>
    </p:extLst>
  </p:cSld>
  <p:clrMapOvr>
    <a:masterClrMapping/>
  </p:clrMapOvr>
  <p:transition advTm="6770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1158F-98DC-4665-BCFF-BCBAC80BF871}"/>
              </a:ext>
            </a:extLst>
          </p:cNvPr>
          <p:cNvSpPr>
            <a:spLocks noGrp="1"/>
          </p:cNvSpPr>
          <p:nvPr>
            <p:ph type="title"/>
          </p:nvPr>
        </p:nvSpPr>
        <p:spPr/>
        <p:txBody>
          <a:bodyPr/>
          <a:lstStyle/>
          <a:p>
            <a:r>
              <a:rPr lang="en-GB" dirty="0"/>
              <a:t>Neutralisation </a:t>
            </a:r>
          </a:p>
        </p:txBody>
      </p:sp>
      <p:pic>
        <p:nvPicPr>
          <p:cNvPr id="3" name="Picture 2"/>
          <p:cNvPicPr>
            <a:picLocks noChangeAspect="1"/>
          </p:cNvPicPr>
          <p:nvPr/>
        </p:nvPicPr>
        <p:blipFill>
          <a:blip r:embed="rId4"/>
          <a:stretch>
            <a:fillRect/>
          </a:stretch>
        </p:blipFill>
        <p:spPr>
          <a:xfrm>
            <a:off x="2958394" y="2011927"/>
            <a:ext cx="6275211" cy="3524577"/>
          </a:xfrm>
          <a:prstGeom prst="rect">
            <a:avLst/>
          </a:prstGeom>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98654628"/>
      </p:ext>
    </p:extLst>
  </p:cSld>
  <p:clrMapOvr>
    <a:masterClrMapping/>
  </p:clrMapOvr>
  <mc:AlternateContent xmlns:mc="http://schemas.openxmlformats.org/markup-compatibility/2006" xmlns:p14="http://schemas.microsoft.com/office/powerpoint/2010/main">
    <mc:Choice Requires="p14">
      <p:transition spd="slow" p14:dur="2000" advTm="83832"/>
    </mc:Choice>
    <mc:Fallback xmlns="">
      <p:transition spd="slow" advTm="83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5570FF1B-5831-4534-A17E-9D86FD70916D}"/>
              </a:ext>
            </a:extLst>
          </p:cNvPr>
          <p:cNvSpPr>
            <a:spLocks noGrp="1"/>
          </p:cNvSpPr>
          <p:nvPr>
            <p:ph type="title"/>
          </p:nvPr>
        </p:nvSpPr>
        <p:spPr/>
        <p:txBody>
          <a:bodyPr/>
          <a:lstStyle/>
          <a:p>
            <a:r>
              <a:rPr lang="en-GB" altLang="en-US"/>
              <a:t>Neutralisation </a:t>
            </a:r>
          </a:p>
        </p:txBody>
      </p:sp>
      <p:graphicFrame>
        <p:nvGraphicFramePr>
          <p:cNvPr id="3" name="Table 2">
            <a:extLst>
              <a:ext uri="{FF2B5EF4-FFF2-40B4-BE49-F238E27FC236}">
                <a16:creationId xmlns:a16="http://schemas.microsoft.com/office/drawing/2014/main" id="{A2292C47-11E4-4A4C-855B-EE84D627B410}"/>
              </a:ext>
            </a:extLst>
          </p:cNvPr>
          <p:cNvGraphicFramePr>
            <a:graphicFrameLocks noGrp="1"/>
          </p:cNvGraphicFramePr>
          <p:nvPr/>
        </p:nvGraphicFramePr>
        <p:xfrm>
          <a:off x="989960" y="1611997"/>
          <a:ext cx="10066730" cy="5114926"/>
        </p:xfrm>
        <a:graphic>
          <a:graphicData uri="http://schemas.openxmlformats.org/drawingml/2006/table">
            <a:tbl>
              <a:tblPr firstRow="1" firstCol="1" bandRow="1" bandCol="1">
                <a:tableStyleId>{5C22544A-7EE6-4342-B048-85BDC9FD1C3A}</a:tableStyleId>
              </a:tblPr>
              <a:tblGrid>
                <a:gridCol w="4481713">
                  <a:extLst>
                    <a:ext uri="{9D8B030D-6E8A-4147-A177-3AD203B41FA5}">
                      <a16:colId xmlns:a16="http://schemas.microsoft.com/office/drawing/2014/main" val="20000"/>
                    </a:ext>
                  </a:extLst>
                </a:gridCol>
                <a:gridCol w="5585017">
                  <a:extLst>
                    <a:ext uri="{9D8B030D-6E8A-4147-A177-3AD203B41FA5}">
                      <a16:colId xmlns:a16="http://schemas.microsoft.com/office/drawing/2014/main" val="20001"/>
                    </a:ext>
                  </a:extLst>
                </a:gridCol>
              </a:tblGrid>
              <a:tr h="840103">
                <a:tc>
                  <a:txBody>
                    <a:bodyPr/>
                    <a:lstStyle/>
                    <a:p>
                      <a:pPr algn="just">
                        <a:lnSpc>
                          <a:spcPct val="200000"/>
                        </a:lnSpc>
                        <a:spcAft>
                          <a:spcPts val="0"/>
                        </a:spcAft>
                      </a:pPr>
                      <a:r>
                        <a:rPr lang="en-US" sz="2000" dirty="0">
                          <a:effectLst/>
                        </a:rPr>
                        <a:t>Neutralization Technique                         </a:t>
                      </a:r>
                      <a:endParaRPr lang="en-GB" sz="2000" dirty="0">
                        <a:effectLst/>
                        <a:latin typeface="Times New Roman"/>
                        <a:ea typeface="Times New Roman"/>
                      </a:endParaRPr>
                    </a:p>
                  </a:txBody>
                  <a:tcPr marL="27888" marR="27888" marT="0" marB="0"/>
                </a:tc>
                <a:tc>
                  <a:txBody>
                    <a:bodyPr/>
                    <a:lstStyle/>
                    <a:p>
                      <a:pPr algn="just">
                        <a:lnSpc>
                          <a:spcPct val="200000"/>
                        </a:lnSpc>
                        <a:spcAft>
                          <a:spcPts val="0"/>
                        </a:spcAft>
                      </a:pPr>
                      <a:r>
                        <a:rPr lang="en-US" sz="2000" dirty="0">
                          <a:effectLst/>
                        </a:rPr>
                        <a:t>Meaning</a:t>
                      </a:r>
                      <a:endParaRPr lang="en-GB" sz="2000" dirty="0">
                        <a:effectLst/>
                        <a:latin typeface="Times New Roman"/>
                        <a:ea typeface="Times New Roman"/>
                      </a:endParaRPr>
                    </a:p>
                  </a:txBody>
                  <a:tcPr marL="27888" marR="27888" marT="0" marB="0"/>
                </a:tc>
                <a:extLst>
                  <a:ext uri="{0D108BD9-81ED-4DB2-BD59-A6C34878D82A}">
                    <a16:rowId xmlns:a16="http://schemas.microsoft.com/office/drawing/2014/main" val="10000"/>
                  </a:ext>
                </a:extLst>
              </a:tr>
              <a:tr h="840103">
                <a:tc>
                  <a:txBody>
                    <a:bodyPr/>
                    <a:lstStyle/>
                    <a:p>
                      <a:pPr marL="0" lvl="0" indent="0">
                        <a:lnSpc>
                          <a:spcPct val="100000"/>
                        </a:lnSpc>
                        <a:spcAft>
                          <a:spcPts val="0"/>
                        </a:spcAft>
                        <a:buFont typeface="+mj-lt"/>
                        <a:buNone/>
                      </a:pPr>
                      <a:r>
                        <a:rPr lang="en-US" sz="2000" dirty="0">
                          <a:effectLst/>
                        </a:rPr>
                        <a:t>Denial of responsibility</a:t>
                      </a:r>
                      <a:endParaRPr lang="en-GB" sz="2000" dirty="0">
                        <a:effectLst/>
                        <a:latin typeface="Times New Roman"/>
                        <a:ea typeface="Times New Roman"/>
                        <a:cs typeface="Times New Roman"/>
                      </a:endParaRPr>
                    </a:p>
                  </a:txBody>
                  <a:tcPr marL="27888" marR="27888" marT="0" marB="0"/>
                </a:tc>
                <a:tc>
                  <a:txBody>
                    <a:bodyPr/>
                    <a:lstStyle/>
                    <a:p>
                      <a:pPr>
                        <a:lnSpc>
                          <a:spcPct val="100000"/>
                        </a:lnSpc>
                        <a:spcAft>
                          <a:spcPts val="0"/>
                        </a:spcAft>
                      </a:pPr>
                      <a:r>
                        <a:rPr lang="en-US" sz="2000">
                          <a:effectLst/>
                        </a:rPr>
                        <a:t>Reneging on personal accountability citing external factors.</a:t>
                      </a:r>
                      <a:endParaRPr lang="en-GB" sz="2000">
                        <a:effectLst/>
                        <a:latin typeface="Times New Roman"/>
                        <a:ea typeface="Times New Roman"/>
                      </a:endParaRPr>
                    </a:p>
                  </a:txBody>
                  <a:tcPr marL="27888" marR="27888" marT="0" marB="0"/>
                </a:tc>
                <a:extLst>
                  <a:ext uri="{0D108BD9-81ED-4DB2-BD59-A6C34878D82A}">
                    <a16:rowId xmlns:a16="http://schemas.microsoft.com/office/drawing/2014/main" val="10001"/>
                  </a:ext>
                </a:extLst>
              </a:tr>
              <a:tr h="840103">
                <a:tc>
                  <a:txBody>
                    <a:bodyPr/>
                    <a:lstStyle/>
                    <a:p>
                      <a:pPr marL="0" lvl="0" indent="0">
                        <a:lnSpc>
                          <a:spcPct val="100000"/>
                        </a:lnSpc>
                        <a:spcAft>
                          <a:spcPts val="0"/>
                        </a:spcAft>
                        <a:buFont typeface="+mj-lt"/>
                        <a:buNone/>
                      </a:pPr>
                      <a:r>
                        <a:rPr lang="en-US" sz="2000" dirty="0">
                          <a:effectLst/>
                        </a:rPr>
                        <a:t>Denial of injury</a:t>
                      </a:r>
                      <a:endParaRPr lang="en-GB" sz="2000" dirty="0">
                        <a:effectLst/>
                        <a:latin typeface="Times New Roman"/>
                        <a:ea typeface="Times New Roman"/>
                        <a:cs typeface="Times New Roman"/>
                      </a:endParaRPr>
                    </a:p>
                  </a:txBody>
                  <a:tcPr marL="27888" marR="27888" marT="0" marB="0"/>
                </a:tc>
                <a:tc>
                  <a:txBody>
                    <a:bodyPr/>
                    <a:lstStyle/>
                    <a:p>
                      <a:pPr>
                        <a:lnSpc>
                          <a:spcPct val="100000"/>
                        </a:lnSpc>
                        <a:spcAft>
                          <a:spcPts val="0"/>
                        </a:spcAft>
                      </a:pPr>
                      <a:r>
                        <a:rPr lang="en-US" sz="2000" dirty="0">
                          <a:effectLst/>
                        </a:rPr>
                        <a:t>No party in the exchange was adversely affected</a:t>
                      </a:r>
                      <a:endParaRPr lang="en-GB" sz="2000" dirty="0">
                        <a:effectLst/>
                        <a:latin typeface="Times New Roman"/>
                        <a:ea typeface="Times New Roman"/>
                      </a:endParaRPr>
                    </a:p>
                  </a:txBody>
                  <a:tcPr marL="27888" marR="27888" marT="0" marB="0"/>
                </a:tc>
                <a:extLst>
                  <a:ext uri="{0D108BD9-81ED-4DB2-BD59-A6C34878D82A}">
                    <a16:rowId xmlns:a16="http://schemas.microsoft.com/office/drawing/2014/main" val="10002"/>
                  </a:ext>
                </a:extLst>
              </a:tr>
              <a:tr h="914411">
                <a:tc>
                  <a:txBody>
                    <a:bodyPr/>
                    <a:lstStyle/>
                    <a:p>
                      <a:pPr marL="0" lvl="0" indent="0">
                        <a:lnSpc>
                          <a:spcPct val="100000"/>
                        </a:lnSpc>
                        <a:spcAft>
                          <a:spcPts val="0"/>
                        </a:spcAft>
                        <a:buFont typeface="+mj-lt"/>
                        <a:buNone/>
                      </a:pPr>
                      <a:r>
                        <a:rPr lang="en-US" sz="2000" dirty="0">
                          <a:effectLst/>
                        </a:rPr>
                        <a:t>Denial of victim</a:t>
                      </a:r>
                      <a:endParaRPr lang="en-GB" sz="2000" dirty="0">
                        <a:effectLst/>
                        <a:latin typeface="Times New Roman"/>
                        <a:ea typeface="Times New Roman"/>
                        <a:cs typeface="Times New Roman"/>
                      </a:endParaRPr>
                    </a:p>
                  </a:txBody>
                  <a:tcPr marL="27888" marR="27888" marT="0" marB="0"/>
                </a:tc>
                <a:tc>
                  <a:txBody>
                    <a:bodyPr/>
                    <a:lstStyle/>
                    <a:p>
                      <a:pPr>
                        <a:lnSpc>
                          <a:spcPct val="100000"/>
                        </a:lnSpc>
                        <a:spcAft>
                          <a:spcPts val="0"/>
                        </a:spcAft>
                      </a:pPr>
                      <a:r>
                        <a:rPr lang="en-US" sz="2000" dirty="0">
                          <a:effectLst/>
                        </a:rPr>
                        <a:t>A sense of personal justice prevails whereby the violated party ‘deserved it’.</a:t>
                      </a:r>
                      <a:endParaRPr lang="en-GB" sz="2000" dirty="0">
                        <a:effectLst/>
                        <a:latin typeface="Times New Roman"/>
                        <a:ea typeface="Times New Roman"/>
                      </a:endParaRPr>
                    </a:p>
                  </a:txBody>
                  <a:tcPr marL="27888" marR="27888" marT="0" marB="0"/>
                </a:tc>
                <a:extLst>
                  <a:ext uri="{0D108BD9-81ED-4DB2-BD59-A6C34878D82A}">
                    <a16:rowId xmlns:a16="http://schemas.microsoft.com/office/drawing/2014/main" val="10003"/>
                  </a:ext>
                </a:extLst>
              </a:tr>
              <a:tr h="840103">
                <a:tc>
                  <a:txBody>
                    <a:bodyPr/>
                    <a:lstStyle/>
                    <a:p>
                      <a:pPr marL="0" lvl="0" indent="0">
                        <a:lnSpc>
                          <a:spcPct val="100000"/>
                        </a:lnSpc>
                        <a:spcAft>
                          <a:spcPts val="0"/>
                        </a:spcAft>
                        <a:buFont typeface="+mj-lt"/>
                        <a:buNone/>
                      </a:pPr>
                      <a:r>
                        <a:rPr lang="en-US" sz="2000" dirty="0">
                          <a:effectLst/>
                        </a:rPr>
                        <a:t>Condemning the condemners</a:t>
                      </a:r>
                      <a:endParaRPr lang="en-GB" sz="2000" dirty="0">
                        <a:effectLst/>
                        <a:latin typeface="Times New Roman"/>
                        <a:ea typeface="Times New Roman"/>
                        <a:cs typeface="Times New Roman"/>
                      </a:endParaRPr>
                    </a:p>
                  </a:txBody>
                  <a:tcPr marL="27888" marR="27888" marT="0" marB="0"/>
                </a:tc>
                <a:tc>
                  <a:txBody>
                    <a:bodyPr/>
                    <a:lstStyle/>
                    <a:p>
                      <a:pPr>
                        <a:lnSpc>
                          <a:spcPct val="100000"/>
                        </a:lnSpc>
                        <a:spcAft>
                          <a:spcPts val="0"/>
                        </a:spcAft>
                      </a:pPr>
                      <a:r>
                        <a:rPr lang="en-US" sz="2000" dirty="0">
                          <a:effectLst/>
                        </a:rPr>
                        <a:t>Those who would condemn are likely to engage in similar activities.</a:t>
                      </a:r>
                      <a:endParaRPr lang="en-GB" sz="2000" dirty="0">
                        <a:effectLst/>
                        <a:latin typeface="Times New Roman"/>
                        <a:ea typeface="Times New Roman"/>
                      </a:endParaRPr>
                    </a:p>
                  </a:txBody>
                  <a:tcPr marL="27888" marR="27888" marT="0" marB="0"/>
                </a:tc>
                <a:extLst>
                  <a:ext uri="{0D108BD9-81ED-4DB2-BD59-A6C34878D82A}">
                    <a16:rowId xmlns:a16="http://schemas.microsoft.com/office/drawing/2014/main" val="10004"/>
                  </a:ext>
                </a:extLst>
              </a:tr>
              <a:tr h="840103">
                <a:tc>
                  <a:txBody>
                    <a:bodyPr/>
                    <a:lstStyle/>
                    <a:p>
                      <a:pPr marL="0" lvl="0" indent="0">
                        <a:lnSpc>
                          <a:spcPct val="100000"/>
                        </a:lnSpc>
                        <a:spcAft>
                          <a:spcPts val="0"/>
                        </a:spcAft>
                        <a:buFont typeface="+mj-lt"/>
                        <a:buNone/>
                      </a:pPr>
                      <a:r>
                        <a:rPr lang="en-US" sz="2000" dirty="0">
                          <a:effectLst/>
                        </a:rPr>
                        <a:t>Appeal to higher loyalties</a:t>
                      </a:r>
                      <a:endParaRPr lang="en-GB" sz="2000" dirty="0">
                        <a:effectLst/>
                        <a:latin typeface="Times New Roman"/>
                        <a:ea typeface="Times New Roman"/>
                        <a:cs typeface="Times New Roman"/>
                      </a:endParaRPr>
                    </a:p>
                  </a:txBody>
                  <a:tcPr marL="27888" marR="27888" marT="0" marB="0"/>
                </a:tc>
                <a:tc>
                  <a:txBody>
                    <a:bodyPr/>
                    <a:lstStyle/>
                    <a:p>
                      <a:pPr>
                        <a:lnSpc>
                          <a:spcPct val="100000"/>
                        </a:lnSpc>
                        <a:spcAft>
                          <a:spcPts val="0"/>
                        </a:spcAft>
                      </a:pPr>
                      <a:r>
                        <a:rPr lang="en-US" sz="2000" dirty="0">
                          <a:effectLst/>
                        </a:rPr>
                        <a:t>Citing the actualization of higher order ideals or values.</a:t>
                      </a:r>
                      <a:endParaRPr lang="en-GB" sz="2000" dirty="0">
                        <a:effectLst/>
                        <a:latin typeface="Times New Roman"/>
                        <a:ea typeface="Times New Roman"/>
                      </a:endParaRPr>
                    </a:p>
                  </a:txBody>
                  <a:tcPr marL="27888" marR="27888" marT="0" marB="0"/>
                </a:tc>
                <a:extLst>
                  <a:ext uri="{0D108BD9-81ED-4DB2-BD59-A6C34878D82A}">
                    <a16:rowId xmlns:a16="http://schemas.microsoft.com/office/drawing/2014/main" val="10005"/>
                  </a:ext>
                </a:extLst>
              </a:tr>
            </a:tbl>
          </a:graphicData>
        </a:graphic>
      </p:graphicFrame>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598745358"/>
      </p:ext>
    </p:extLst>
  </p:cSld>
  <p:clrMapOvr>
    <a:masterClrMapping/>
  </p:clrMapOvr>
  <mc:AlternateContent xmlns:mc="http://schemas.openxmlformats.org/markup-compatibility/2006" xmlns:p14="http://schemas.microsoft.com/office/powerpoint/2010/main">
    <mc:Choice Requires="p14">
      <p:transition spd="slow" p14:dur="2000" advTm="102694"/>
    </mc:Choice>
    <mc:Fallback xmlns="">
      <p:transition spd="slow" advTm="102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C:\Users\ds138e\AppData\Local\Microsoft\Windows\Temporary Internet Files\Content.Outlook\7JDZXTIL\cartoon still consumerism"/>
          <p:cNvPicPr>
            <a:picLocks noChangeAspect="1" noChangeArrowheads="1"/>
          </p:cNvPicPr>
          <p:nvPr/>
        </p:nvPicPr>
        <p:blipFill>
          <a:blip r:embed="rId4" cstate="print"/>
          <a:srcRect/>
          <a:stretch>
            <a:fillRect/>
          </a:stretch>
        </p:blipFill>
        <p:spPr bwMode="auto">
          <a:xfrm>
            <a:off x="3525624" y="1483216"/>
            <a:ext cx="6338793" cy="4754095"/>
          </a:xfrm>
          <a:prstGeom prst="rect">
            <a:avLst/>
          </a:prstGeom>
          <a:noFill/>
        </p:spPr>
      </p:pic>
      <p:sp>
        <p:nvSpPr>
          <p:cNvPr id="2" name="Title 1">
            <a:extLst>
              <a:ext uri="{FF2B5EF4-FFF2-40B4-BE49-F238E27FC236}">
                <a16:creationId xmlns:a16="http://schemas.microsoft.com/office/drawing/2014/main" id="{D39F7BD1-250F-434F-8764-EC2604BC33C7}"/>
              </a:ext>
            </a:extLst>
          </p:cNvPr>
          <p:cNvSpPr>
            <a:spLocks noGrp="1"/>
          </p:cNvSpPr>
          <p:nvPr>
            <p:ph type="title"/>
          </p:nvPr>
        </p:nvSpPr>
        <p:spPr/>
        <p:txBody>
          <a:bodyPr/>
          <a:lstStyle/>
          <a:p>
            <a:r>
              <a:rPr lang="en-GB" dirty="0"/>
              <a:t>Shopping for change</a:t>
            </a: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797840642"/>
      </p:ext>
    </p:extLst>
  </p:cSld>
  <p:clrMapOvr>
    <a:masterClrMapping/>
  </p:clrMapOvr>
  <mc:AlternateContent xmlns:mc="http://schemas.openxmlformats.org/markup-compatibility/2006" xmlns:p14="http://schemas.microsoft.com/office/powerpoint/2010/main">
    <mc:Choice Requires="p14">
      <p:transition spd="slow" p14:dur="2000" advTm="116403"/>
    </mc:Choice>
    <mc:Fallback xmlns="">
      <p:transition spd="slow" advTm="116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8B218F3D-B19B-4418-A63A-E438A73743D1}"/>
              </a:ext>
            </a:extLst>
          </p:cNvPr>
          <p:cNvSpPr>
            <a:spLocks noGrp="1" noChangeArrowheads="1"/>
          </p:cNvSpPr>
          <p:nvPr>
            <p:ph type="title"/>
          </p:nvPr>
        </p:nvSpPr>
        <p:spPr/>
        <p:txBody>
          <a:bodyPr/>
          <a:lstStyle/>
          <a:p>
            <a:pPr algn="l"/>
            <a:r>
              <a:rPr lang="en-GB" altLang="en-US" dirty="0">
                <a:latin typeface="Calibri Light" panose="020F0302020204030204" pitchFamily="34" charset="0"/>
              </a:rPr>
              <a:t>Definition: Boycott</a:t>
            </a:r>
          </a:p>
        </p:txBody>
      </p:sp>
      <p:sp>
        <p:nvSpPr>
          <p:cNvPr id="582659" name="Rectangle 3">
            <a:extLst>
              <a:ext uri="{FF2B5EF4-FFF2-40B4-BE49-F238E27FC236}">
                <a16:creationId xmlns:a16="http://schemas.microsoft.com/office/drawing/2014/main" id="{7CAEA8FA-0DC2-43D2-84DE-2E04E7E893D5}"/>
              </a:ext>
            </a:extLst>
          </p:cNvPr>
          <p:cNvSpPr>
            <a:spLocks noGrp="1" noChangeArrowheads="1"/>
          </p:cNvSpPr>
          <p:nvPr>
            <p:ph type="body" idx="1"/>
          </p:nvPr>
        </p:nvSpPr>
        <p:spPr/>
        <p:txBody>
          <a:bodyPr/>
          <a:lstStyle/>
          <a:p>
            <a:pPr>
              <a:lnSpc>
                <a:spcPct val="90000"/>
              </a:lnSpc>
              <a:buFont typeface="Monotype Sorts" pitchFamily="2" charset="2"/>
              <a:buNone/>
            </a:pPr>
            <a:r>
              <a:rPr lang="en-GB" altLang="en-US" dirty="0">
                <a:latin typeface="Calibri Light" panose="020F0302020204030204" pitchFamily="34" charset="0"/>
              </a:rPr>
              <a:t>‘…an attempt by one or more parties to achieve certain objectives by urging individual consumers to refrain from making selected purchases in the marketplace’.	(Friedman, 1999).</a:t>
            </a:r>
          </a:p>
          <a:p>
            <a:pPr>
              <a:lnSpc>
                <a:spcPct val="90000"/>
              </a:lnSpc>
              <a:buFont typeface="Monotype Sorts" pitchFamily="2" charset="2"/>
              <a:buNone/>
            </a:pPr>
            <a:endParaRPr lang="en-GB" altLang="en-US" dirty="0">
              <a:latin typeface="Calibri Light" panose="020F0302020204030204" pitchFamily="34" charset="0"/>
            </a:endParaRPr>
          </a:p>
          <a:p>
            <a:pPr>
              <a:lnSpc>
                <a:spcPct val="90000"/>
              </a:lnSpc>
              <a:buFont typeface="Monotype Sorts" pitchFamily="2" charset="2"/>
              <a:buNone/>
            </a:pPr>
            <a:r>
              <a:rPr lang="en-GB" altLang="en-US" dirty="0">
                <a:latin typeface="Calibri Light" panose="020F0302020204030204" pitchFamily="34" charset="0"/>
              </a:rPr>
              <a:t>‘…conspicuous acts of </a:t>
            </a:r>
            <a:r>
              <a:rPr lang="en-GB" altLang="en-US" dirty="0" err="1">
                <a:latin typeface="Calibri Light" panose="020F0302020204030204" pitchFamily="34" charset="0"/>
              </a:rPr>
              <a:t>anticonsumption</a:t>
            </a:r>
            <a:r>
              <a:rPr lang="en-GB" altLang="en-US" dirty="0">
                <a:latin typeface="Calibri Light" panose="020F0302020204030204" pitchFamily="34" charset="0"/>
              </a:rPr>
              <a:t>’. </a:t>
            </a:r>
          </a:p>
          <a:p>
            <a:pPr>
              <a:lnSpc>
                <a:spcPct val="90000"/>
              </a:lnSpc>
              <a:buFont typeface="Monotype Sorts" pitchFamily="2" charset="2"/>
              <a:buNone/>
            </a:pPr>
            <a:r>
              <a:rPr lang="en-GB" altLang="en-US" dirty="0">
                <a:latin typeface="Calibri Light" panose="020F0302020204030204" pitchFamily="34" charset="0"/>
              </a:rPr>
              <a:t>		(</a:t>
            </a:r>
            <a:r>
              <a:rPr lang="en-GB" altLang="en-US" dirty="0" err="1">
                <a:latin typeface="Calibri Light" panose="020F0302020204030204" pitchFamily="34" charset="0"/>
              </a:rPr>
              <a:t>Kozinets</a:t>
            </a:r>
            <a:r>
              <a:rPr lang="en-GB" altLang="en-US" dirty="0">
                <a:latin typeface="Calibri Light" panose="020F0302020204030204" pitchFamily="34" charset="0"/>
              </a:rPr>
              <a:t> and </a:t>
            </a:r>
            <a:r>
              <a:rPr lang="en-GB" altLang="en-US" dirty="0" err="1">
                <a:latin typeface="Calibri Light" panose="020F0302020204030204" pitchFamily="34" charset="0"/>
              </a:rPr>
              <a:t>Handelman</a:t>
            </a:r>
            <a:r>
              <a:rPr lang="en-GB" altLang="en-US" dirty="0">
                <a:latin typeface="Calibri Light" panose="020F0302020204030204" pitchFamily="34" charset="0"/>
              </a:rPr>
              <a:t>, 1998)</a:t>
            </a:r>
          </a:p>
        </p:txBody>
      </p:sp>
      <p:pic>
        <p:nvPicPr>
          <p:cNvPr id="2" name="Sound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419778226"/>
      </p:ext>
    </p:extLst>
  </p:cSld>
  <p:clrMapOvr>
    <a:masterClrMapping/>
  </p:clrMapOvr>
  <mc:AlternateContent xmlns:mc="http://schemas.openxmlformats.org/markup-compatibility/2006" xmlns:p14="http://schemas.microsoft.com/office/powerpoint/2010/main">
    <mc:Choice Requires="p14">
      <p:transition spd="slow" p14:dur="2000" advTm="81301"/>
    </mc:Choice>
    <mc:Fallback xmlns="">
      <p:transition spd="slow" advTm="81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82659">
                                            <p:txEl>
                                              <p:pRg st="0" end="0"/>
                                            </p:txEl>
                                          </p:spTgt>
                                        </p:tgtEl>
                                        <p:attrNameLst>
                                          <p:attrName>style.visibility</p:attrName>
                                        </p:attrNameLst>
                                      </p:cBhvr>
                                      <p:to>
                                        <p:strVal val="visible"/>
                                      </p:to>
                                    </p:set>
                                    <p:animEffect transition="in" filter="wipe(left)">
                                      <p:cBhvr>
                                        <p:cTn id="11" dur="500"/>
                                        <p:tgtEl>
                                          <p:spTgt spid="582659">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82659">
                                            <p:txEl>
                                              <p:pRg st="2" end="2"/>
                                            </p:txEl>
                                          </p:spTgt>
                                        </p:tgtEl>
                                        <p:attrNameLst>
                                          <p:attrName>style.visibility</p:attrName>
                                        </p:attrNameLst>
                                      </p:cBhvr>
                                      <p:to>
                                        <p:strVal val="visible"/>
                                      </p:to>
                                    </p:set>
                                    <p:animEffect transition="in" filter="wipe(left)">
                                      <p:cBhvr>
                                        <p:cTn id="16" dur="500"/>
                                        <p:tgtEl>
                                          <p:spTgt spid="582659">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82659">
                                            <p:txEl>
                                              <p:pRg st="3" end="3"/>
                                            </p:txEl>
                                          </p:spTgt>
                                        </p:tgtEl>
                                        <p:attrNameLst>
                                          <p:attrName>style.visibility</p:attrName>
                                        </p:attrNameLst>
                                      </p:cBhvr>
                                      <p:to>
                                        <p:strVal val="visible"/>
                                      </p:to>
                                    </p:set>
                                    <p:animEffect transition="in" filter="wipe(left)">
                                      <p:cBhvr>
                                        <p:cTn id="21" dur="500"/>
                                        <p:tgtEl>
                                          <p:spTgt spid="58265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2"/>
                </p:tgtEl>
              </p:cMediaNode>
            </p:audio>
          </p:childTnLst>
        </p:cTn>
      </p:par>
    </p:tnLst>
    <p:bldLst>
      <p:bldP spid="582659"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our Mission, If You Choose To Accept It: Brand Aims And Objectives"/>
          <p:cNvPicPr>
            <a:picLocks noChangeAspect="1" noChangeArrowheads="1"/>
          </p:cNvPicPr>
          <p:nvPr/>
        </p:nvPicPr>
        <p:blipFill rotWithShape="1">
          <a:blip r:embed="rId4">
            <a:extLst>
              <a:ext uri="{28A0092B-C50C-407E-A947-70E740481C1C}">
                <a14:useLocalDpi xmlns:a14="http://schemas.microsoft.com/office/drawing/2010/main" val="0"/>
              </a:ext>
            </a:extLst>
          </a:blip>
          <a:srcRect r="28181" b="9090"/>
          <a:stretch/>
        </p:blipFill>
        <p:spPr bwMode="auto">
          <a:xfrm>
            <a:off x="7722836" y="10"/>
            <a:ext cx="4505739" cy="6857990"/>
          </a:xfrm>
          <a:prstGeom prst="rect">
            <a:avLst/>
          </a:prstGeom>
          <a:noFill/>
          <a:extLst>
            <a:ext uri="{909E8E84-426E-40DD-AFC4-6F175D3DCCD1}">
              <a14:hiddenFill xmlns:a14="http://schemas.microsoft.com/office/drawing/2010/main">
                <a:solidFill>
                  <a:srgbClr val="FFFFFF"/>
                </a:solidFill>
              </a14:hiddenFill>
            </a:ext>
          </a:extLst>
        </p:spPr>
      </p:pic>
      <p:sp>
        <p:nvSpPr>
          <p:cNvPr id="137" name="Rectangle 136">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71094" y="1161288"/>
            <a:ext cx="3438144" cy="1124712"/>
          </a:xfrm>
        </p:spPr>
        <p:txBody>
          <a:bodyPr anchor="b">
            <a:normAutofit/>
          </a:bodyPr>
          <a:lstStyle/>
          <a:p>
            <a:r>
              <a:rPr lang="en-US" sz="2800"/>
              <a:t>Aims</a:t>
            </a:r>
          </a:p>
        </p:txBody>
      </p:sp>
      <p:sp>
        <p:nvSpPr>
          <p:cNvPr id="139" name="Rectangle 138">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1" name="Rectangle 140">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71093" y="2718054"/>
            <a:ext cx="6082715" cy="3404450"/>
          </a:xfrm>
        </p:spPr>
        <p:txBody>
          <a:bodyPr anchor="t">
            <a:noAutofit/>
          </a:bodyPr>
          <a:lstStyle/>
          <a:p>
            <a:r>
              <a:rPr lang="en-GB" altLang="en-US" sz="1800" dirty="0"/>
              <a:t>Examine the attitude-behaviour gap</a:t>
            </a:r>
          </a:p>
          <a:p>
            <a:r>
              <a:rPr lang="en-GB" altLang="en-US" sz="1800" dirty="0"/>
              <a:t>Explore issues impacting ethical consumer choice</a:t>
            </a:r>
          </a:p>
          <a:p>
            <a:r>
              <a:rPr lang="en-GB" altLang="en-US" sz="1800" dirty="0"/>
              <a:t>Highlight some key drivers in ethical consumer decision-making</a:t>
            </a:r>
          </a:p>
          <a:p>
            <a:r>
              <a:rPr lang="en-GB" altLang="en-US" sz="1800" dirty="0"/>
              <a:t>Examine the link between theory and practical application</a:t>
            </a:r>
          </a:p>
          <a:p>
            <a:pPr lvl="1"/>
            <a:r>
              <a:rPr lang="en-US" sz="1800" dirty="0"/>
              <a:t>Theory of Planned </a:t>
            </a:r>
            <a:r>
              <a:rPr lang="en-US" sz="1800" dirty="0" err="1"/>
              <a:t>Behaviour</a:t>
            </a:r>
            <a:endParaRPr lang="en-US" sz="1800" dirty="0"/>
          </a:p>
          <a:p>
            <a:pPr lvl="1"/>
            <a:r>
              <a:rPr lang="en-US" sz="1800" dirty="0"/>
              <a:t>Bounded Rationality</a:t>
            </a:r>
          </a:p>
          <a:p>
            <a:pPr lvl="1"/>
            <a:r>
              <a:rPr lang="en-US" sz="1800" dirty="0"/>
              <a:t>Care in Consumption</a:t>
            </a:r>
          </a:p>
          <a:p>
            <a:pPr lvl="1"/>
            <a:r>
              <a:rPr lang="en-US" sz="1800" dirty="0" err="1"/>
              <a:t>Neutralisation</a:t>
            </a:r>
            <a:endParaRPr lang="en-US" sz="1800" dirty="0"/>
          </a:p>
          <a:p>
            <a:pPr lvl="1"/>
            <a:r>
              <a:rPr lang="en-US" sz="1800" dirty="0"/>
              <a:t>Consumer Sovereignty – boycott, </a:t>
            </a:r>
            <a:r>
              <a:rPr lang="en-US" sz="1800" dirty="0" err="1"/>
              <a:t>buycott</a:t>
            </a:r>
            <a:r>
              <a:rPr lang="en-US" sz="1800" dirty="0"/>
              <a:t>, consumption as voting</a:t>
            </a: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90148" y="5829300"/>
            <a:ext cx="812800" cy="812800"/>
          </a:xfrm>
          <a:prstGeom prst="rect">
            <a:avLst/>
          </a:prstGeom>
        </p:spPr>
      </p:pic>
    </p:spTree>
    <p:extLst>
      <p:ext uri="{BB962C8B-B14F-4D97-AF65-F5344CB8AC3E}">
        <p14:creationId xmlns:p14="http://schemas.microsoft.com/office/powerpoint/2010/main" val="808151088"/>
      </p:ext>
    </p:extLst>
  </p:cSld>
  <p:clrMapOvr>
    <a:masterClrMapping/>
  </p:clrMapOvr>
  <mc:AlternateContent xmlns:mc="http://schemas.openxmlformats.org/markup-compatibility/2006" xmlns:p14="http://schemas.microsoft.com/office/powerpoint/2010/main">
    <mc:Choice Requires="p14">
      <p:transition spd="slow" p14:dur="2000" advTm="54046"/>
    </mc:Choice>
    <mc:Fallback xmlns="">
      <p:transition spd="slow" advTm="54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74D277E6-1695-4C7D-981B-126AB4E97DAB}"/>
              </a:ext>
            </a:extLst>
          </p:cNvPr>
          <p:cNvSpPr>
            <a:spLocks noGrp="1" noChangeArrowheads="1"/>
          </p:cNvSpPr>
          <p:nvPr>
            <p:ph type="title"/>
          </p:nvPr>
        </p:nvSpPr>
        <p:spPr/>
        <p:txBody>
          <a:bodyPr/>
          <a:lstStyle/>
          <a:p>
            <a:pPr algn="l"/>
            <a:r>
              <a:rPr lang="en-GB" altLang="en-US" dirty="0">
                <a:latin typeface="Calibri Light" panose="020F0302020204030204" pitchFamily="34" charset="0"/>
              </a:rPr>
              <a:t>Current Boycotts</a:t>
            </a: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47528" y="1844825"/>
            <a:ext cx="2494132" cy="1440160"/>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77583" y="1723289"/>
            <a:ext cx="2729204" cy="1818332"/>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96201" y="1801015"/>
            <a:ext cx="2448297" cy="1748784"/>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33627" y="4186231"/>
            <a:ext cx="1972220" cy="1972220"/>
          </a:xfrm>
          <a:prstGeom prst="rect">
            <a:avLst/>
          </a:prstGeom>
        </p:spPr>
      </p:pic>
      <p:pic>
        <p:nvPicPr>
          <p:cNvPr id="9" name="Pictur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05848" y="3666942"/>
            <a:ext cx="2162153" cy="3010798"/>
          </a:xfrm>
          <a:prstGeom prst="rect">
            <a:avLst/>
          </a:prstGeom>
        </p:spPr>
      </p:pic>
      <p:sp>
        <p:nvSpPr>
          <p:cNvPr id="7" name="TextBox 6"/>
          <p:cNvSpPr txBox="1"/>
          <p:nvPr/>
        </p:nvSpPr>
        <p:spPr>
          <a:xfrm>
            <a:off x="187606" y="6074408"/>
            <a:ext cx="6346020" cy="369332"/>
          </a:xfrm>
          <a:prstGeom prst="rect">
            <a:avLst/>
          </a:prstGeom>
          <a:noFill/>
        </p:spPr>
        <p:txBody>
          <a:bodyPr wrap="square" rtlCol="0">
            <a:spAutoFit/>
          </a:bodyPr>
          <a:lstStyle/>
          <a:p>
            <a:r>
              <a:rPr lang="en-US" dirty="0"/>
              <a:t>https://</a:t>
            </a:r>
            <a:r>
              <a:rPr lang="en-US" dirty="0" err="1"/>
              <a:t>www.ethicalconsumer.org</a:t>
            </a:r>
            <a:r>
              <a:rPr lang="en-US" dirty="0"/>
              <a:t>/</a:t>
            </a:r>
            <a:r>
              <a:rPr lang="en-US" dirty="0" err="1"/>
              <a:t>ethicalcampaigns</a:t>
            </a:r>
            <a:r>
              <a:rPr lang="en-US" dirty="0"/>
              <a:t>/boycotts</a:t>
            </a:r>
          </a:p>
        </p:txBody>
      </p:sp>
      <p:pic>
        <p:nvPicPr>
          <p:cNvPr id="5" name="Sound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770307021"/>
      </p:ext>
    </p:extLst>
  </p:cSld>
  <p:clrMapOvr>
    <a:masterClrMapping/>
  </p:clrMapOvr>
  <mc:AlternateContent xmlns:mc="http://schemas.openxmlformats.org/markup-compatibility/2006" xmlns:p14="http://schemas.microsoft.com/office/powerpoint/2010/main">
    <mc:Choice Requires="p14">
      <p:transition spd="slow" p14:dur="2000" advTm="12942"/>
    </mc:Choice>
    <mc:Fallback xmlns="">
      <p:transition spd="slow" advTm="12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7B69296A-E5AA-46C6-8081-7F8B71E2E91B}"/>
              </a:ext>
            </a:extLst>
          </p:cNvPr>
          <p:cNvSpPr>
            <a:spLocks noGrp="1" noChangeArrowheads="1"/>
          </p:cNvSpPr>
          <p:nvPr>
            <p:ph type="title"/>
          </p:nvPr>
        </p:nvSpPr>
        <p:spPr/>
        <p:txBody>
          <a:bodyPr/>
          <a:lstStyle/>
          <a:p>
            <a:pPr algn="l"/>
            <a:r>
              <a:rPr lang="en-GB" altLang="en-US" dirty="0">
                <a:latin typeface="Calibri Light" panose="020F0302020204030204" pitchFamily="34" charset="0"/>
              </a:rPr>
              <a:t>Definition: </a:t>
            </a:r>
            <a:r>
              <a:rPr lang="en-GB" altLang="en-US" dirty="0" err="1">
                <a:latin typeface="Calibri Light" panose="020F0302020204030204" pitchFamily="34" charset="0"/>
              </a:rPr>
              <a:t>Buycott</a:t>
            </a:r>
            <a:endParaRPr lang="en-GB" altLang="en-US" dirty="0">
              <a:latin typeface="Calibri Light" panose="020F0302020204030204" pitchFamily="34" charset="0"/>
            </a:endParaRPr>
          </a:p>
        </p:txBody>
      </p:sp>
      <p:sp>
        <p:nvSpPr>
          <p:cNvPr id="594947" name="Rectangle 3">
            <a:extLst>
              <a:ext uri="{FF2B5EF4-FFF2-40B4-BE49-F238E27FC236}">
                <a16:creationId xmlns:a16="http://schemas.microsoft.com/office/drawing/2014/main" id="{45D97C94-8AD1-41CE-BC17-CE0E295CA3BA}"/>
              </a:ext>
            </a:extLst>
          </p:cNvPr>
          <p:cNvSpPr>
            <a:spLocks noGrp="1" noChangeArrowheads="1"/>
          </p:cNvSpPr>
          <p:nvPr>
            <p:ph type="body" idx="1"/>
          </p:nvPr>
        </p:nvSpPr>
        <p:spPr/>
        <p:txBody>
          <a:bodyPr/>
          <a:lstStyle/>
          <a:p>
            <a:r>
              <a:rPr lang="en-GB" altLang="en-US" dirty="0">
                <a:latin typeface="Calibri Light" panose="020F0302020204030204" pitchFamily="34" charset="0"/>
              </a:rPr>
              <a:t>The opposite of a boycott. Deliberately purchasing a company's or a country's products in support of their policies, or to counter a boycott. </a:t>
            </a: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76120" y="4239090"/>
            <a:ext cx="3491880" cy="2618910"/>
          </a:xfrm>
          <a:prstGeom prst="rect">
            <a:avLst/>
          </a:prstGeom>
        </p:spPr>
      </p:pic>
      <p:pic>
        <p:nvPicPr>
          <p:cNvPr id="3" name="Sound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365650118"/>
      </p:ext>
    </p:extLst>
  </p:cSld>
  <p:clrMapOvr>
    <a:masterClrMapping/>
  </p:clrMapOvr>
  <mc:AlternateContent xmlns:mc="http://schemas.openxmlformats.org/markup-compatibility/2006" xmlns:p14="http://schemas.microsoft.com/office/powerpoint/2010/main">
    <mc:Choice Requires="p14">
      <p:transition spd="slow" p14:dur="2000" advTm="27225"/>
    </mc:Choice>
    <mc:Fallback xmlns="">
      <p:transition spd="slow" advTm="27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94947">
                                            <p:txEl>
                                              <p:pRg st="0" end="0"/>
                                            </p:txEl>
                                          </p:spTgt>
                                        </p:tgtEl>
                                        <p:attrNameLst>
                                          <p:attrName>style.visibility</p:attrName>
                                        </p:attrNameLst>
                                      </p:cBhvr>
                                      <p:to>
                                        <p:strVal val="visible"/>
                                      </p:to>
                                    </p:set>
                                    <p:animEffect transition="in" filter="wipe(left)">
                                      <p:cBhvr>
                                        <p:cTn id="11" dur="500"/>
                                        <p:tgtEl>
                                          <p:spTgt spid="5949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594947"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F17E641C-9C6B-499B-A01A-69FE9C656D79}"/>
              </a:ext>
            </a:extLst>
          </p:cNvPr>
          <p:cNvSpPr>
            <a:spLocks noGrp="1" noChangeArrowheads="1"/>
          </p:cNvSpPr>
          <p:nvPr>
            <p:ph type="title"/>
          </p:nvPr>
        </p:nvSpPr>
        <p:spPr/>
        <p:txBody>
          <a:bodyPr/>
          <a:lstStyle/>
          <a:p>
            <a:r>
              <a:rPr lang="en-US" altLang="en-US" dirty="0">
                <a:latin typeface="Calibri Light" panose="020F0302020204030204" pitchFamily="34" charset="0"/>
              </a:rPr>
              <a:t>Consumption as Voting</a:t>
            </a:r>
          </a:p>
        </p:txBody>
      </p:sp>
      <p:sp>
        <p:nvSpPr>
          <p:cNvPr id="524291" name="Rectangle 3">
            <a:extLst>
              <a:ext uri="{FF2B5EF4-FFF2-40B4-BE49-F238E27FC236}">
                <a16:creationId xmlns:a16="http://schemas.microsoft.com/office/drawing/2014/main" id="{4C79E8B3-B555-47DD-A703-02EF41128D2F}"/>
              </a:ext>
            </a:extLst>
          </p:cNvPr>
          <p:cNvSpPr>
            <a:spLocks noGrp="1" noChangeArrowheads="1"/>
          </p:cNvSpPr>
          <p:nvPr>
            <p:ph type="body" idx="1"/>
          </p:nvPr>
        </p:nvSpPr>
        <p:spPr>
          <a:xfrm>
            <a:off x="919131" y="1690688"/>
            <a:ext cx="10647558" cy="4395787"/>
          </a:xfrm>
        </p:spPr>
        <p:txBody>
          <a:bodyPr/>
          <a:lstStyle/>
          <a:p>
            <a:pPr>
              <a:buFont typeface="Monotype Sorts" pitchFamily="2" charset="2"/>
              <a:buNone/>
            </a:pPr>
            <a:r>
              <a:rPr lang="en-US" altLang="en-US" dirty="0">
                <a:latin typeface="Calibri Light" panose="020F0302020204030204" pitchFamily="34" charset="0"/>
              </a:rPr>
              <a:t>“Money makes the world go round, and deciding how we spend our money might just save it…Buying cheap clothes which have been made in sweatshops is a vote for worker exploitation. Buying a gas guzzling 4X4, especially if you are a city dweller, is a vote for climate change”.</a:t>
            </a:r>
          </a:p>
          <a:p>
            <a:pPr>
              <a:buFont typeface="Monotype Sorts" pitchFamily="2" charset="2"/>
              <a:buNone/>
            </a:pPr>
            <a:r>
              <a:rPr lang="en-US" altLang="en-US" dirty="0">
                <a:latin typeface="Calibri Light" panose="020F0302020204030204" pitchFamily="34" charset="0"/>
              </a:rPr>
              <a:t>(http://www.ethicalconsumer.org/aboutec/whybuyethically.htm)</a:t>
            </a:r>
          </a:p>
          <a:p>
            <a:pPr>
              <a:buFont typeface="Monotype Sorts" pitchFamily="2" charset="2"/>
              <a:buNone/>
            </a:pPr>
            <a:endParaRPr lang="en-GB" altLang="en-US" dirty="0">
              <a:latin typeface="Calibri Light" panose="020F0302020204030204" pitchFamily="34" charset="0"/>
            </a:endParaRPr>
          </a:p>
        </p:txBody>
      </p:sp>
      <p:pic>
        <p:nvPicPr>
          <p:cNvPr id="2" name="Sound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1843667966"/>
      </p:ext>
    </p:extLst>
  </p:cSld>
  <p:clrMapOvr>
    <a:masterClrMapping/>
  </p:clrMapOvr>
  <mc:AlternateContent xmlns:mc="http://schemas.openxmlformats.org/markup-compatibility/2006" xmlns:p14="http://schemas.microsoft.com/office/powerpoint/2010/main">
    <mc:Choice Requires="p14">
      <p:transition spd="slow" p14:dur="2000" advTm="29452"/>
    </mc:Choice>
    <mc:Fallback xmlns="">
      <p:transition spd="slow" advTm="29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24291">
                                            <p:txEl>
                                              <p:pRg st="0" end="0"/>
                                            </p:txEl>
                                          </p:spTgt>
                                        </p:tgtEl>
                                        <p:attrNameLst>
                                          <p:attrName>style.visibility</p:attrName>
                                        </p:attrNameLst>
                                      </p:cBhvr>
                                      <p:to>
                                        <p:strVal val="visible"/>
                                      </p:to>
                                    </p:set>
                                    <p:animEffect transition="in" filter="wipe(left)">
                                      <p:cBhvr>
                                        <p:cTn id="11" dur="500"/>
                                        <p:tgtEl>
                                          <p:spTgt spid="524291">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24291">
                                            <p:txEl>
                                              <p:pRg st="1" end="1"/>
                                            </p:txEl>
                                          </p:spTgt>
                                        </p:tgtEl>
                                        <p:attrNameLst>
                                          <p:attrName>style.visibility</p:attrName>
                                        </p:attrNameLst>
                                      </p:cBhvr>
                                      <p:to>
                                        <p:strVal val="visible"/>
                                      </p:to>
                                    </p:set>
                                    <p:animEffect transition="in" filter="wipe(left)">
                                      <p:cBhvr>
                                        <p:cTn id="16" dur="500"/>
                                        <p:tgtEl>
                                          <p:spTgt spid="52429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524291"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443015FD-A990-4482-ADA9-5014EEA89298}"/>
              </a:ext>
            </a:extLst>
          </p:cNvPr>
          <p:cNvSpPr>
            <a:spLocks noGrp="1" noChangeArrowheads="1"/>
          </p:cNvSpPr>
          <p:nvPr>
            <p:ph type="title"/>
          </p:nvPr>
        </p:nvSpPr>
        <p:spPr/>
        <p:txBody>
          <a:bodyPr/>
          <a:lstStyle/>
          <a:p>
            <a:pPr algn="l"/>
            <a:r>
              <a:rPr lang="en-US" altLang="en-US" dirty="0">
                <a:latin typeface="Calibri Light" panose="020F0302020204030204" pitchFamily="34" charset="0"/>
              </a:rPr>
              <a:t>Consumer Sovereignty</a:t>
            </a:r>
          </a:p>
        </p:txBody>
      </p:sp>
      <p:sp>
        <p:nvSpPr>
          <p:cNvPr id="478211" name="Rectangle 3">
            <a:extLst>
              <a:ext uri="{FF2B5EF4-FFF2-40B4-BE49-F238E27FC236}">
                <a16:creationId xmlns:a16="http://schemas.microsoft.com/office/drawing/2014/main" id="{7287FB35-5D93-445A-BAB1-AE60988CA0F7}"/>
              </a:ext>
            </a:extLst>
          </p:cNvPr>
          <p:cNvSpPr>
            <a:spLocks noGrp="1" noChangeArrowheads="1"/>
          </p:cNvSpPr>
          <p:nvPr>
            <p:ph type="body" idx="1"/>
          </p:nvPr>
        </p:nvSpPr>
        <p:spPr>
          <a:xfrm>
            <a:off x="975692" y="1690688"/>
            <a:ext cx="10308193" cy="4395787"/>
          </a:xfrm>
        </p:spPr>
        <p:txBody>
          <a:bodyPr/>
          <a:lstStyle/>
          <a:p>
            <a:pPr>
              <a:buFont typeface="Monotype Sorts" pitchFamily="2" charset="2"/>
              <a:buNone/>
            </a:pPr>
            <a:r>
              <a:rPr lang="en-GB" altLang="en-US" sz="3400" dirty="0">
                <a:latin typeface="Calibri Light" panose="020F0302020204030204" pitchFamily="34" charset="0"/>
              </a:rPr>
              <a:t>…is a market situation where consumers have the power to ultimately decide which products and services society will produce and consume…”the consumer is king”.  When consumer sovereignty exists production in the economy is directed by millions of consumers making buying decisions with their dollar votes. 			Garman (1997: 5)</a:t>
            </a:r>
          </a:p>
        </p:txBody>
      </p:sp>
      <p:pic>
        <p:nvPicPr>
          <p:cNvPr id="2" name="Sound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683007652"/>
      </p:ext>
    </p:extLst>
  </p:cSld>
  <p:clrMapOvr>
    <a:masterClrMapping/>
  </p:clrMapOvr>
  <mc:AlternateContent xmlns:mc="http://schemas.openxmlformats.org/markup-compatibility/2006" xmlns:p14="http://schemas.microsoft.com/office/powerpoint/2010/main">
    <mc:Choice Requires="p14">
      <p:transition spd="slow" p14:dur="2000" advTm="34957"/>
    </mc:Choice>
    <mc:Fallback xmlns="">
      <p:transition spd="slow" advTm="34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478211">
                                            <p:txEl>
                                              <p:pRg st="0" end="0"/>
                                            </p:txEl>
                                          </p:spTgt>
                                        </p:tgtEl>
                                        <p:attrNameLst>
                                          <p:attrName>style.visibility</p:attrName>
                                        </p:attrNameLst>
                                      </p:cBhvr>
                                      <p:to>
                                        <p:strVal val="visible"/>
                                      </p:to>
                                    </p:set>
                                    <p:animEffect transition="in" filter="wipe(left)">
                                      <p:cBhvr>
                                        <p:cTn id="11" dur="500"/>
                                        <p:tgtEl>
                                          <p:spTgt spid="4782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478211"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C4E71E82-042C-4723-AB19-3A3521D0FA02}"/>
              </a:ext>
            </a:extLst>
          </p:cNvPr>
          <p:cNvSpPr>
            <a:spLocks noGrp="1" noChangeArrowheads="1"/>
          </p:cNvSpPr>
          <p:nvPr>
            <p:ph type="title"/>
          </p:nvPr>
        </p:nvSpPr>
        <p:spPr>
          <a:xfrm>
            <a:off x="744915" y="228600"/>
            <a:ext cx="8569325" cy="1143000"/>
          </a:xfrm>
        </p:spPr>
        <p:txBody>
          <a:bodyPr/>
          <a:lstStyle/>
          <a:p>
            <a:pPr algn="l"/>
            <a:r>
              <a:rPr lang="en-GB" altLang="en-US" sz="4000" dirty="0">
                <a:latin typeface="Calibri Light" panose="020F0302020204030204" pitchFamily="34" charset="0"/>
              </a:rPr>
              <a:t>Sovereignty?</a:t>
            </a:r>
          </a:p>
        </p:txBody>
      </p:sp>
      <p:sp>
        <p:nvSpPr>
          <p:cNvPr id="94211" name="Rectangle 3">
            <a:extLst>
              <a:ext uri="{FF2B5EF4-FFF2-40B4-BE49-F238E27FC236}">
                <a16:creationId xmlns:a16="http://schemas.microsoft.com/office/drawing/2014/main" id="{B68F84C2-F5C8-47A5-8860-FA0106516A20}"/>
              </a:ext>
            </a:extLst>
          </p:cNvPr>
          <p:cNvSpPr>
            <a:spLocks noGrp="1" noChangeArrowheads="1"/>
          </p:cNvSpPr>
          <p:nvPr>
            <p:ph type="body" sz="half" idx="1"/>
          </p:nvPr>
        </p:nvSpPr>
        <p:spPr>
          <a:xfrm>
            <a:off x="744915" y="1590773"/>
            <a:ext cx="8291513" cy="4421188"/>
          </a:xfrm>
        </p:spPr>
        <p:txBody>
          <a:bodyPr/>
          <a:lstStyle/>
          <a:p>
            <a:pPr>
              <a:lnSpc>
                <a:spcPct val="80000"/>
              </a:lnSpc>
              <a:buFont typeface="Arial" panose="020B0604020202020204" pitchFamily="34" charset="0"/>
              <a:buChar char="•"/>
            </a:pPr>
            <a:r>
              <a:rPr lang="en-GB" altLang="en-US" dirty="0">
                <a:latin typeface="Calibri Light" panose="020F0302020204030204" pitchFamily="34" charset="0"/>
              </a:rPr>
              <a:t>Are you sovereign as an ethical consumer?</a:t>
            </a:r>
          </a:p>
          <a:p>
            <a:pPr>
              <a:lnSpc>
                <a:spcPct val="80000"/>
              </a:lnSpc>
              <a:buFont typeface="Arial" panose="020B0604020202020204" pitchFamily="34" charset="0"/>
              <a:buChar char="•"/>
            </a:pPr>
            <a:r>
              <a:rPr lang="en-GB" altLang="en-US" dirty="0">
                <a:latin typeface="Calibri Light" panose="020F0302020204030204" pitchFamily="34" charset="0"/>
              </a:rPr>
              <a:t>Consider differing consumption decisions to illustrate your argument. </a:t>
            </a:r>
          </a:p>
          <a:p>
            <a:pPr>
              <a:lnSpc>
                <a:spcPct val="80000"/>
              </a:lnSpc>
              <a:buFont typeface="Arial" panose="020B0604020202020204" pitchFamily="34" charset="0"/>
              <a:buChar char="•"/>
            </a:pPr>
            <a:r>
              <a:rPr lang="en-GB" altLang="en-US" dirty="0">
                <a:latin typeface="Calibri Light" panose="020F0302020204030204" pitchFamily="34" charset="0"/>
              </a:rPr>
              <a:t>Considering your purchases as votes what signals (positive and negative) are these consumption decisions sending to producers?</a:t>
            </a:r>
          </a:p>
          <a:p>
            <a:pPr>
              <a:lnSpc>
                <a:spcPct val="80000"/>
              </a:lnSpc>
              <a:buFont typeface="Arial" panose="020B0604020202020204" pitchFamily="34" charset="0"/>
              <a:buChar char="•"/>
            </a:pPr>
            <a:r>
              <a:rPr lang="en-GB" altLang="en-US" dirty="0">
                <a:latin typeface="Calibri Light" panose="020F0302020204030204" pitchFamily="34" charset="0"/>
              </a:rPr>
              <a:t>Does ‘voting’ in the market system communicate consumers’ concerns to producers and retailers well?  </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64218" y="4653136"/>
            <a:ext cx="3527782" cy="2204864"/>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042542844"/>
      </p:ext>
    </p:extLst>
  </p:cSld>
  <p:clrMapOvr>
    <a:masterClrMapping/>
  </p:clrMapOvr>
  <p:transition advTm="39068">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91593D9B-539C-458C-984C-4781DFAC4AE5}"/>
              </a:ext>
            </a:extLst>
          </p:cNvPr>
          <p:cNvSpPr>
            <a:spLocks noGrp="1" noChangeArrowheads="1"/>
          </p:cNvSpPr>
          <p:nvPr>
            <p:ph type="title"/>
          </p:nvPr>
        </p:nvSpPr>
        <p:spPr>
          <a:noFill/>
        </p:spPr>
        <p:txBody>
          <a:bodyPr anchor="ctr"/>
          <a:lstStyle/>
          <a:p>
            <a:pPr algn="l"/>
            <a:r>
              <a:rPr lang="en-GB" altLang="en-US" dirty="0">
                <a:latin typeface="Calibri Light" panose="020F0302020204030204" pitchFamily="34" charset="0"/>
              </a:rPr>
              <a:t>Consumer Sovereignty</a:t>
            </a:r>
          </a:p>
        </p:txBody>
      </p:sp>
      <p:sp>
        <p:nvSpPr>
          <p:cNvPr id="88067" name="Rectangle 3">
            <a:extLst>
              <a:ext uri="{FF2B5EF4-FFF2-40B4-BE49-F238E27FC236}">
                <a16:creationId xmlns:a16="http://schemas.microsoft.com/office/drawing/2014/main" id="{A08AB428-E72B-4786-A6F7-75AAFF17EF0E}"/>
              </a:ext>
            </a:extLst>
          </p:cNvPr>
          <p:cNvSpPr>
            <a:spLocks noGrp="1" noChangeArrowheads="1"/>
          </p:cNvSpPr>
          <p:nvPr>
            <p:ph type="body" idx="1"/>
          </p:nvPr>
        </p:nvSpPr>
        <p:spPr>
          <a:xfrm>
            <a:off x="937181" y="1838227"/>
            <a:ext cx="10638934" cy="4114800"/>
          </a:xfrm>
          <a:noFill/>
        </p:spPr>
        <p:txBody>
          <a:bodyPr/>
          <a:lstStyle/>
          <a:p>
            <a:pPr>
              <a:buFont typeface="Monotype Sorts" pitchFamily="2" charset="2"/>
              <a:buNone/>
            </a:pPr>
            <a:r>
              <a:rPr lang="en-GB" altLang="en-US" sz="3000" dirty="0">
                <a:latin typeface="Calibri Light" panose="020F0302020204030204" pitchFamily="34" charset="0"/>
              </a:rPr>
              <a:t>In short, consumers are not sovereign but one can refer to a degree of sovereignty, enhanced by choice, information, and possibly (though not necessarily in all cases) retailer assessment; but restricted by limitations of competition, actions by the state, and individual wealth.  </a:t>
            </a:r>
          </a:p>
          <a:p>
            <a:pPr algn="r">
              <a:buFont typeface="Monotype Sorts" pitchFamily="2" charset="2"/>
              <a:buNone/>
            </a:pPr>
            <a:r>
              <a:rPr lang="en-GB" altLang="en-US" sz="3000" dirty="0">
                <a:latin typeface="Calibri Light" panose="020F0302020204030204" pitchFamily="34" charset="0"/>
              </a:rPr>
              <a:t>Smith (1990: 35)</a:t>
            </a: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905703307"/>
      </p:ext>
    </p:extLst>
  </p:cSld>
  <p:clrMapOvr>
    <a:masterClrMapping/>
  </p:clrMapOvr>
  <mc:AlternateContent xmlns:mc="http://schemas.openxmlformats.org/markup-compatibility/2006" xmlns:p14="http://schemas.microsoft.com/office/powerpoint/2010/main">
    <mc:Choice Requires="p14">
      <p:transition spd="slow" p14:dur="2000" advTm="23484"/>
    </mc:Choice>
    <mc:Fallback xmlns="">
      <p:transition spd="slow" advTm="234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15E97D65-4633-4A30-95D8-5D066A7CC479}"/>
              </a:ext>
            </a:extLst>
          </p:cNvPr>
          <p:cNvSpPr>
            <a:spLocks noGrp="1" noChangeArrowheads="1"/>
          </p:cNvSpPr>
          <p:nvPr>
            <p:ph type="title"/>
          </p:nvPr>
        </p:nvSpPr>
        <p:spPr>
          <a:xfrm>
            <a:off x="776926" y="266308"/>
            <a:ext cx="8458200" cy="1143000"/>
          </a:xfrm>
          <a:noFill/>
        </p:spPr>
        <p:txBody>
          <a:bodyPr anchor="ctr"/>
          <a:lstStyle/>
          <a:p>
            <a:pPr algn="l"/>
            <a:r>
              <a:rPr lang="en-GB" altLang="en-US" sz="4000" dirty="0">
                <a:latin typeface="Calibri Light" panose="020F0302020204030204" pitchFamily="34" charset="0"/>
              </a:rPr>
              <a:t>Challenges to Consumer Sovereignty</a:t>
            </a:r>
          </a:p>
        </p:txBody>
      </p:sp>
      <p:sp>
        <p:nvSpPr>
          <p:cNvPr id="90115" name="Rectangle 3">
            <a:extLst>
              <a:ext uri="{FF2B5EF4-FFF2-40B4-BE49-F238E27FC236}">
                <a16:creationId xmlns:a16="http://schemas.microsoft.com/office/drawing/2014/main" id="{5E421120-226E-415B-8FAC-7318A27AEB75}"/>
              </a:ext>
            </a:extLst>
          </p:cNvPr>
          <p:cNvSpPr>
            <a:spLocks noGrp="1" noChangeArrowheads="1"/>
          </p:cNvSpPr>
          <p:nvPr>
            <p:ph type="body" idx="1"/>
          </p:nvPr>
        </p:nvSpPr>
        <p:spPr>
          <a:xfrm>
            <a:off x="946608" y="1734532"/>
            <a:ext cx="7772400" cy="4114800"/>
          </a:xfrm>
          <a:noFill/>
        </p:spPr>
        <p:txBody>
          <a:bodyPr/>
          <a:lstStyle/>
          <a:p>
            <a:r>
              <a:rPr lang="en-GB" altLang="en-US" dirty="0">
                <a:latin typeface="Calibri Light" panose="020F0302020204030204" pitchFamily="34" charset="0"/>
              </a:rPr>
              <a:t>Choice </a:t>
            </a:r>
          </a:p>
          <a:p>
            <a:r>
              <a:rPr lang="en-GB" altLang="en-US" dirty="0">
                <a:latin typeface="Calibri Light" panose="020F0302020204030204" pitchFamily="34" charset="0"/>
              </a:rPr>
              <a:t>Information </a:t>
            </a:r>
          </a:p>
          <a:p>
            <a:r>
              <a:rPr lang="en-GB" altLang="en-US" dirty="0">
                <a:latin typeface="Calibri Light" panose="020F0302020204030204" pitchFamily="34" charset="0"/>
              </a:rPr>
              <a:t>Wealth </a:t>
            </a:r>
          </a:p>
          <a:p>
            <a:r>
              <a:rPr lang="en-GB" altLang="en-US" dirty="0">
                <a:latin typeface="Calibri Light" panose="020F0302020204030204" pitchFamily="34" charset="0"/>
              </a:rPr>
              <a:t>Differing sovereignty </a:t>
            </a:r>
          </a:p>
          <a:p>
            <a:r>
              <a:rPr lang="en-GB" altLang="en-US" dirty="0">
                <a:latin typeface="Calibri Light" panose="020F0302020204030204" pitchFamily="34" charset="0"/>
              </a:rPr>
              <a:t>Conflicting and uncertain votes</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57228" y="4353085"/>
            <a:ext cx="4139953" cy="2391795"/>
          </a:xfrm>
          <a:prstGeom prst="rect">
            <a:avLst/>
          </a:prstGeom>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846615384"/>
      </p:ext>
    </p:extLst>
  </p:cSld>
  <p:clrMapOvr>
    <a:masterClrMapping/>
  </p:clrMapOvr>
  <mc:AlternateContent xmlns:mc="http://schemas.openxmlformats.org/markup-compatibility/2006" xmlns:p14="http://schemas.microsoft.com/office/powerpoint/2010/main">
    <mc:Choice Requires="p14">
      <p:transition spd="slow" p14:dur="2000" advTm="66504"/>
    </mc:Choice>
    <mc:Fallback xmlns="">
      <p:transition spd="slow" advTm="66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15E97D65-4633-4A30-95D8-5D066A7CC479}"/>
              </a:ext>
            </a:extLst>
          </p:cNvPr>
          <p:cNvSpPr>
            <a:spLocks noGrp="1" noChangeArrowheads="1"/>
          </p:cNvSpPr>
          <p:nvPr>
            <p:ph type="title"/>
          </p:nvPr>
        </p:nvSpPr>
        <p:spPr>
          <a:xfrm>
            <a:off x="662421" y="342900"/>
            <a:ext cx="8458200" cy="1143000"/>
          </a:xfrm>
          <a:noFill/>
        </p:spPr>
        <p:txBody>
          <a:bodyPr anchor="ctr"/>
          <a:lstStyle/>
          <a:p>
            <a:pPr algn="l"/>
            <a:r>
              <a:rPr lang="en-GB" altLang="en-US" sz="4000" dirty="0">
                <a:latin typeface="Calibri Light" panose="020F0302020204030204" pitchFamily="34" charset="0"/>
              </a:rPr>
              <a:t>Enhancing Consumer Sovereignty</a:t>
            </a:r>
          </a:p>
        </p:txBody>
      </p:sp>
      <p:sp>
        <p:nvSpPr>
          <p:cNvPr id="90115" name="Rectangle 3">
            <a:extLst>
              <a:ext uri="{FF2B5EF4-FFF2-40B4-BE49-F238E27FC236}">
                <a16:creationId xmlns:a16="http://schemas.microsoft.com/office/drawing/2014/main" id="{5E421120-226E-415B-8FAC-7318A27AEB75}"/>
              </a:ext>
            </a:extLst>
          </p:cNvPr>
          <p:cNvSpPr>
            <a:spLocks noGrp="1" noChangeArrowheads="1"/>
          </p:cNvSpPr>
          <p:nvPr>
            <p:ph type="body" idx="1"/>
          </p:nvPr>
        </p:nvSpPr>
        <p:spPr>
          <a:xfrm>
            <a:off x="890047" y="1772239"/>
            <a:ext cx="7772400" cy="4114800"/>
          </a:xfrm>
          <a:noFill/>
        </p:spPr>
        <p:txBody>
          <a:bodyPr/>
          <a:lstStyle/>
          <a:p>
            <a:r>
              <a:rPr lang="en-GB" altLang="en-US" dirty="0">
                <a:latin typeface="Calibri Light" panose="020F0302020204030204" pitchFamily="34" charset="0"/>
              </a:rPr>
              <a:t>Care </a:t>
            </a:r>
          </a:p>
          <a:p>
            <a:r>
              <a:rPr lang="en-GB" altLang="en-US" dirty="0">
                <a:latin typeface="Calibri Light" panose="020F0302020204030204" pitchFamily="34" charset="0"/>
              </a:rPr>
              <a:t>Low cost of participation </a:t>
            </a:r>
          </a:p>
          <a:p>
            <a:r>
              <a:rPr lang="en-GB" altLang="en-US" dirty="0">
                <a:latin typeface="Calibri Light" panose="020F0302020204030204" pitchFamily="34" charset="0"/>
              </a:rPr>
              <a:t>Easy to understand </a:t>
            </a:r>
          </a:p>
          <a:p>
            <a:r>
              <a:rPr lang="en-GB" altLang="en-US" dirty="0">
                <a:latin typeface="Calibri Light" panose="020F0302020204030204" pitchFamily="34" charset="0"/>
              </a:rPr>
              <a:t>Mass media support</a:t>
            </a:r>
          </a:p>
          <a:p>
            <a:endParaRPr lang="en-GB" altLang="en-US" dirty="0">
              <a:latin typeface="Calibri Light" panose="020F0302020204030204" pitchFamily="34" charset="0"/>
            </a:endParaRPr>
          </a:p>
          <a:p>
            <a:endParaRPr lang="en-GB" altLang="en-US" dirty="0">
              <a:latin typeface="Calibri Light" panose="020F0302020204030204" pitchFamily="34" charset="0"/>
            </a:endParaRPr>
          </a:p>
          <a:p>
            <a:pPr marL="0" indent="0" algn="r">
              <a:buNone/>
            </a:pPr>
            <a:r>
              <a:rPr lang="en-GB" altLang="en-US" sz="2000" dirty="0" err="1">
                <a:latin typeface="Calibri Light" panose="020F0302020204030204" pitchFamily="34" charset="0"/>
              </a:rPr>
              <a:t>Diermeier</a:t>
            </a:r>
            <a:r>
              <a:rPr lang="en-GB" altLang="en-US" sz="2000" dirty="0">
                <a:latin typeface="Calibri Light" panose="020F0302020204030204" pitchFamily="34" charset="0"/>
              </a:rPr>
              <a:t>, 2012</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36177" y="3110074"/>
            <a:ext cx="2592857" cy="3630659"/>
          </a:xfrm>
          <a:prstGeom prst="rect">
            <a:avLst/>
          </a:prstGeom>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495705248"/>
      </p:ext>
    </p:extLst>
  </p:cSld>
  <p:clrMapOvr>
    <a:masterClrMapping/>
  </p:clrMapOvr>
  <mc:AlternateContent xmlns:mc="http://schemas.openxmlformats.org/markup-compatibility/2006" xmlns:p14="http://schemas.microsoft.com/office/powerpoint/2010/main">
    <mc:Choice Requires="p14">
      <p:transition spd="slow" p14:dur="2000" advTm="39864"/>
    </mc:Choice>
    <mc:Fallback xmlns="">
      <p:transition spd="slow" advTm="39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a:extLst>
              <a:ext uri="{FF2B5EF4-FFF2-40B4-BE49-F238E27FC236}">
                <a16:creationId xmlns:a16="http://schemas.microsoft.com/office/drawing/2014/main" id="{7B51E092-E41A-421A-BF67-5C34987F95BE}"/>
              </a:ext>
            </a:extLst>
          </p:cNvPr>
          <p:cNvSpPr>
            <a:spLocks noGrp="1"/>
          </p:cNvSpPr>
          <p:nvPr>
            <p:ph type="title"/>
          </p:nvPr>
        </p:nvSpPr>
        <p:spPr/>
        <p:txBody>
          <a:bodyPr/>
          <a:lstStyle/>
          <a:p>
            <a:pPr algn="l"/>
            <a:r>
              <a:rPr lang="en-GB" altLang="en-US" dirty="0">
                <a:latin typeface="Calibri Light" panose="020F0302020204030204" pitchFamily="34" charset="0"/>
              </a:rPr>
              <a:t>References</a:t>
            </a:r>
          </a:p>
        </p:txBody>
      </p:sp>
      <p:sp>
        <p:nvSpPr>
          <p:cNvPr id="103427" name="Content Placeholder 2">
            <a:extLst>
              <a:ext uri="{FF2B5EF4-FFF2-40B4-BE49-F238E27FC236}">
                <a16:creationId xmlns:a16="http://schemas.microsoft.com/office/drawing/2014/main" id="{404647EC-70D9-454A-B9D2-141001F2BF33}"/>
              </a:ext>
            </a:extLst>
          </p:cNvPr>
          <p:cNvSpPr>
            <a:spLocks noGrp="1"/>
          </p:cNvSpPr>
          <p:nvPr>
            <p:ph idx="1"/>
          </p:nvPr>
        </p:nvSpPr>
        <p:spPr>
          <a:xfrm>
            <a:off x="991300" y="1591156"/>
            <a:ext cx="10635841" cy="4681115"/>
          </a:xfrm>
        </p:spPr>
        <p:txBody>
          <a:bodyPr>
            <a:normAutofit fontScale="92500"/>
          </a:bodyPr>
          <a:lstStyle/>
          <a:p>
            <a:r>
              <a:rPr lang="en-GB" altLang="en-US" sz="1700" dirty="0" err="1">
                <a:latin typeface="Calibri Light" panose="020F0302020204030204" pitchFamily="34" charset="0"/>
                <a:ea typeface="Century Gothic" panose="020B0502020202020204" pitchFamily="34" charset="0"/>
                <a:cs typeface="Century Gothic" panose="020B0502020202020204" pitchFamily="34" charset="0"/>
              </a:rPr>
              <a:t>Arnot</a:t>
            </a:r>
            <a:r>
              <a:rPr lang="en-GB" altLang="en-US" sz="1700" dirty="0">
                <a:latin typeface="Calibri Light" panose="020F0302020204030204" pitchFamily="34" charset="0"/>
                <a:ea typeface="Century Gothic" panose="020B0502020202020204" pitchFamily="34" charset="0"/>
                <a:cs typeface="Century Gothic" panose="020B0502020202020204" pitchFamily="34" charset="0"/>
              </a:rPr>
              <a:t>, C., Boxall, P. C. and Cash, S. B. (2006) Do Ethical Consumers Care About Price? A Revealed Preference  Analysis of Fair Trade Coffee Purchases, </a:t>
            </a:r>
            <a:r>
              <a:rPr lang="en-GB" altLang="en-US" sz="1700" i="1" dirty="0">
                <a:latin typeface="Calibri Light" panose="020F0302020204030204" pitchFamily="34" charset="0"/>
                <a:ea typeface="Century Gothic" panose="020B0502020202020204" pitchFamily="34" charset="0"/>
                <a:cs typeface="Century Gothic" panose="020B0502020202020204" pitchFamily="34" charset="0"/>
              </a:rPr>
              <a:t>Canadian Journal of Agricultural Economics</a:t>
            </a:r>
            <a:r>
              <a:rPr lang="en-GB" altLang="en-US" sz="1700" dirty="0">
                <a:latin typeface="Calibri Light" panose="020F0302020204030204" pitchFamily="34" charset="0"/>
                <a:ea typeface="Century Gothic" panose="020B0502020202020204" pitchFamily="34" charset="0"/>
                <a:cs typeface="Century Gothic" panose="020B0502020202020204" pitchFamily="34" charset="0"/>
              </a:rPr>
              <a:t>, 54, 555–565.</a:t>
            </a:r>
          </a:p>
          <a:p>
            <a:r>
              <a:rPr lang="en-GB" altLang="en-US" sz="1800" dirty="0" err="1">
                <a:latin typeface="Calibri Light" panose="020F0302020204030204" pitchFamily="34" charset="0"/>
              </a:rPr>
              <a:t>Ajzen</a:t>
            </a:r>
            <a:r>
              <a:rPr lang="en-GB" altLang="en-US" sz="1800" dirty="0">
                <a:latin typeface="Calibri Light" panose="020F0302020204030204" pitchFamily="34" charset="0"/>
              </a:rPr>
              <a:t>, I., 1991, The Theory of Planned </a:t>
            </a:r>
            <a:r>
              <a:rPr lang="en-GB" altLang="en-US" sz="1800" dirty="0" err="1">
                <a:latin typeface="Calibri Light" panose="020F0302020204030204" pitchFamily="34" charset="0"/>
              </a:rPr>
              <a:t>Behavior</a:t>
            </a:r>
            <a:r>
              <a:rPr lang="en-GB" altLang="en-US" sz="1800" dirty="0">
                <a:latin typeface="Calibri Light" panose="020F0302020204030204" pitchFamily="34" charset="0"/>
              </a:rPr>
              <a:t>. Organizational </a:t>
            </a:r>
            <a:r>
              <a:rPr lang="en-GB" altLang="en-US" sz="1800" dirty="0" err="1">
                <a:latin typeface="Calibri Light" panose="020F0302020204030204" pitchFamily="34" charset="0"/>
              </a:rPr>
              <a:t>Behavior</a:t>
            </a:r>
            <a:r>
              <a:rPr lang="en-GB" altLang="en-US" sz="1800" dirty="0">
                <a:latin typeface="Calibri Light" panose="020F0302020204030204" pitchFamily="34" charset="0"/>
              </a:rPr>
              <a:t> and Human Decision Processes, 50, 179-211.</a:t>
            </a:r>
          </a:p>
          <a:p>
            <a:r>
              <a:rPr lang="en-GB" altLang="en-US" sz="1700" dirty="0" err="1">
                <a:latin typeface="Calibri Light" panose="020F0302020204030204" pitchFamily="34" charset="0"/>
                <a:ea typeface="Century Gothic" panose="020B0502020202020204" pitchFamily="34" charset="0"/>
                <a:cs typeface="Century Gothic" panose="020B0502020202020204" pitchFamily="34" charset="0"/>
              </a:rPr>
              <a:t>Boulstridge</a:t>
            </a:r>
            <a:r>
              <a:rPr lang="en-GB" altLang="en-US" sz="1700" dirty="0">
                <a:latin typeface="Calibri Light" panose="020F0302020204030204" pitchFamily="34" charset="0"/>
                <a:ea typeface="Century Gothic" panose="020B0502020202020204" pitchFamily="34" charset="0"/>
                <a:cs typeface="Century Gothic" panose="020B0502020202020204" pitchFamily="34" charset="0"/>
              </a:rPr>
              <a:t>, E. and Carrigan, M. (2000) Do consumers really care about corporate responsibility? Highlighting the attitude-behaviour gap, </a:t>
            </a:r>
            <a:r>
              <a:rPr lang="en-GB" altLang="en-US" sz="1700" i="1" dirty="0">
                <a:latin typeface="Calibri Light" panose="020F0302020204030204" pitchFamily="34" charset="0"/>
                <a:ea typeface="Century Gothic" panose="020B0502020202020204" pitchFamily="34" charset="0"/>
                <a:cs typeface="Century Gothic" panose="020B0502020202020204" pitchFamily="34" charset="0"/>
              </a:rPr>
              <a:t>Journal of Communication Management</a:t>
            </a:r>
            <a:r>
              <a:rPr lang="en-GB" altLang="en-US" sz="1700" dirty="0">
                <a:latin typeface="Calibri Light" panose="020F0302020204030204" pitchFamily="34" charset="0"/>
                <a:ea typeface="Century Gothic" panose="020B0502020202020204" pitchFamily="34" charset="0"/>
                <a:cs typeface="Century Gothic" panose="020B0502020202020204" pitchFamily="34" charset="0"/>
              </a:rPr>
              <a:t>, 4 (4), 355-368.</a:t>
            </a:r>
          </a:p>
          <a:p>
            <a:r>
              <a:rPr lang="en-NZ" altLang="en-US" sz="1700" dirty="0" err="1">
                <a:latin typeface="Calibri Light" panose="020F0302020204030204" pitchFamily="34" charset="0"/>
              </a:rPr>
              <a:t>Chatzidakis</a:t>
            </a:r>
            <a:r>
              <a:rPr lang="en-NZ" altLang="en-US" sz="1700" dirty="0">
                <a:latin typeface="Calibri Light" panose="020F0302020204030204" pitchFamily="34" charset="0"/>
              </a:rPr>
              <a:t>, A., </a:t>
            </a:r>
            <a:r>
              <a:rPr lang="en-NZ" altLang="en-US" sz="1700" dirty="0" err="1">
                <a:latin typeface="Calibri Light" panose="020F0302020204030204" pitchFamily="34" charset="0"/>
              </a:rPr>
              <a:t>Hibbert</a:t>
            </a:r>
            <a:r>
              <a:rPr lang="en-NZ" altLang="en-US" sz="1700" dirty="0">
                <a:latin typeface="Calibri Light" panose="020F0302020204030204" pitchFamily="34" charset="0"/>
              </a:rPr>
              <a:t>, S. &amp; Smith, A. (2007) Why people don’t take their concerns about fair trade to the supermarket: The role of neutralization, </a:t>
            </a:r>
            <a:r>
              <a:rPr lang="en-NZ" altLang="en-US" sz="1700" i="1" dirty="0">
                <a:latin typeface="Calibri Light" panose="020F0302020204030204" pitchFamily="34" charset="0"/>
              </a:rPr>
              <a:t>Journal of Business Ethics</a:t>
            </a:r>
            <a:r>
              <a:rPr lang="en-NZ" altLang="en-US" sz="1700" dirty="0">
                <a:latin typeface="Calibri Light" panose="020F0302020204030204" pitchFamily="34" charset="0"/>
              </a:rPr>
              <a:t>, 74, 89-100.</a:t>
            </a:r>
          </a:p>
          <a:p>
            <a:r>
              <a:rPr lang="en-GB" altLang="en-US" sz="1600" dirty="0" err="1">
                <a:latin typeface="Calibri Light" panose="020F0302020204030204" pitchFamily="34" charset="0"/>
                <a:ea typeface="Century Gothic" panose="020B0502020202020204" pitchFamily="34" charset="0"/>
                <a:cs typeface="Century Gothic" panose="020B0502020202020204" pitchFamily="34" charset="0"/>
              </a:rPr>
              <a:t>Creyer</a:t>
            </a:r>
            <a:r>
              <a:rPr lang="en-GB" altLang="en-US" sz="1600" dirty="0">
                <a:latin typeface="Calibri Light" panose="020F0302020204030204" pitchFamily="34" charset="0"/>
                <a:ea typeface="Century Gothic" panose="020B0502020202020204" pitchFamily="34" charset="0"/>
                <a:cs typeface="Century Gothic" panose="020B0502020202020204" pitchFamily="34" charset="0"/>
              </a:rPr>
              <a:t>, E. H. and Ross, W T Jr (1997) The influence of firm </a:t>
            </a:r>
            <a:r>
              <a:rPr lang="en-GB" altLang="en-US" sz="1600" dirty="0" err="1">
                <a:latin typeface="Calibri Light" panose="020F0302020204030204" pitchFamily="34" charset="0"/>
                <a:ea typeface="Century Gothic" panose="020B0502020202020204" pitchFamily="34" charset="0"/>
                <a:cs typeface="Century Gothic" panose="020B0502020202020204" pitchFamily="34" charset="0"/>
              </a:rPr>
              <a:t>behavior</a:t>
            </a:r>
            <a:r>
              <a:rPr lang="en-GB" altLang="en-US" sz="1600" dirty="0">
                <a:latin typeface="Calibri Light" panose="020F0302020204030204" pitchFamily="34" charset="0"/>
                <a:ea typeface="Century Gothic" panose="020B0502020202020204" pitchFamily="34" charset="0"/>
                <a:cs typeface="Century Gothic" panose="020B0502020202020204" pitchFamily="34" charset="0"/>
              </a:rPr>
              <a:t> on purchase intention: do consumers really care about business ethics?, </a:t>
            </a:r>
            <a:r>
              <a:rPr lang="en-GB" altLang="en-US" sz="1600" i="1" dirty="0">
                <a:latin typeface="Calibri Light" panose="020F0302020204030204" pitchFamily="34" charset="0"/>
                <a:ea typeface="Century Gothic" panose="020B0502020202020204" pitchFamily="34" charset="0"/>
                <a:cs typeface="Century Gothic" panose="020B0502020202020204" pitchFamily="34" charset="0"/>
              </a:rPr>
              <a:t>Journal of Consumer Marketing</a:t>
            </a:r>
            <a:r>
              <a:rPr lang="en-GB" altLang="en-US" sz="1600" dirty="0">
                <a:latin typeface="Calibri Light" panose="020F0302020204030204" pitchFamily="34" charset="0"/>
                <a:ea typeface="Century Gothic" panose="020B0502020202020204" pitchFamily="34" charset="0"/>
                <a:cs typeface="Century Gothic" panose="020B0502020202020204" pitchFamily="34" charset="0"/>
              </a:rPr>
              <a:t>, 14 (6), 421-432.</a:t>
            </a:r>
          </a:p>
          <a:p>
            <a:r>
              <a:rPr lang="en-GB" altLang="en-US" sz="1600" dirty="0">
                <a:latin typeface="Calibri Light" panose="020F0302020204030204" pitchFamily="34" charset="0"/>
                <a:ea typeface="Century Gothic" panose="020B0502020202020204" pitchFamily="34" charset="0"/>
                <a:cs typeface="Century Gothic" panose="020B0502020202020204" pitchFamily="34" charset="0"/>
              </a:rPr>
              <a:t>Davies, I. A., Lee, Z. And </a:t>
            </a:r>
            <a:r>
              <a:rPr lang="en-GB" altLang="en-US" sz="1600" dirty="0" err="1">
                <a:latin typeface="Calibri Light" panose="020F0302020204030204" pitchFamily="34" charset="0"/>
                <a:ea typeface="Century Gothic" panose="020B0502020202020204" pitchFamily="34" charset="0"/>
                <a:cs typeface="Century Gothic" panose="020B0502020202020204" pitchFamily="34" charset="0"/>
              </a:rPr>
              <a:t>Ahonhhan</a:t>
            </a:r>
            <a:r>
              <a:rPr lang="en-GB" altLang="en-US" sz="1600" dirty="0">
                <a:latin typeface="Calibri Light" panose="020F0302020204030204" pitchFamily="34" charset="0"/>
                <a:ea typeface="Century Gothic" panose="020B0502020202020204" pitchFamily="34" charset="0"/>
                <a:cs typeface="Century Gothic" panose="020B0502020202020204" pitchFamily="34" charset="0"/>
              </a:rPr>
              <a:t>, I. (2012) Do Consumers Care About Ethical-Luxury?, </a:t>
            </a:r>
            <a:r>
              <a:rPr lang="en-GB" altLang="en-US" sz="1600" i="1" dirty="0">
                <a:latin typeface="Calibri Light" panose="020F0302020204030204" pitchFamily="34" charset="0"/>
                <a:ea typeface="Century Gothic" panose="020B0502020202020204" pitchFamily="34" charset="0"/>
                <a:cs typeface="Century Gothic" panose="020B0502020202020204" pitchFamily="34" charset="0"/>
              </a:rPr>
              <a:t>Journal of Business Ethics</a:t>
            </a:r>
            <a:r>
              <a:rPr lang="en-GB" altLang="en-US" sz="1600" dirty="0">
                <a:latin typeface="Calibri Light" panose="020F0302020204030204" pitchFamily="34" charset="0"/>
                <a:ea typeface="Century Gothic" panose="020B0502020202020204" pitchFamily="34" charset="0"/>
                <a:cs typeface="Century Gothic" panose="020B0502020202020204" pitchFamily="34" charset="0"/>
              </a:rPr>
              <a:t>, 106, 37-51. </a:t>
            </a:r>
          </a:p>
          <a:p>
            <a:r>
              <a:rPr lang="en-GB" altLang="en-US" sz="1600" dirty="0">
                <a:latin typeface="Calibri Light" panose="020F0302020204030204" pitchFamily="34" charset="0"/>
                <a:ea typeface="Century Gothic" panose="020B0502020202020204" pitchFamily="34" charset="0"/>
                <a:cs typeface="Century Gothic" panose="020B0502020202020204" pitchFamily="34" charset="0"/>
              </a:rPr>
              <a:t>De </a:t>
            </a:r>
            <a:r>
              <a:rPr lang="en-GB" altLang="en-US" sz="1600" dirty="0" err="1">
                <a:latin typeface="Calibri Light" panose="020F0302020204030204" pitchFamily="34" charset="0"/>
                <a:ea typeface="Century Gothic" panose="020B0502020202020204" pitchFamily="34" charset="0"/>
                <a:cs typeface="Century Gothic" panose="020B0502020202020204" pitchFamily="34" charset="0"/>
              </a:rPr>
              <a:t>Pelsmacker</a:t>
            </a:r>
            <a:r>
              <a:rPr lang="en-GB" altLang="en-US" sz="1600" dirty="0">
                <a:latin typeface="Calibri Light" panose="020F0302020204030204" pitchFamily="34" charset="0"/>
                <a:ea typeface="Century Gothic" panose="020B0502020202020204" pitchFamily="34" charset="0"/>
                <a:cs typeface="Century Gothic" panose="020B0502020202020204" pitchFamily="34" charset="0"/>
              </a:rPr>
              <a:t>, P., </a:t>
            </a:r>
            <a:r>
              <a:rPr lang="en-GB" altLang="en-US" sz="1600" dirty="0" err="1">
                <a:latin typeface="Calibri Light" panose="020F0302020204030204" pitchFamily="34" charset="0"/>
                <a:ea typeface="Century Gothic" panose="020B0502020202020204" pitchFamily="34" charset="0"/>
                <a:cs typeface="Century Gothic" panose="020B0502020202020204" pitchFamily="34" charset="0"/>
              </a:rPr>
              <a:t>Driesen</a:t>
            </a:r>
            <a:r>
              <a:rPr lang="en-GB" altLang="en-US" sz="1600" dirty="0">
                <a:latin typeface="Calibri Light" panose="020F0302020204030204" pitchFamily="34" charset="0"/>
                <a:ea typeface="Century Gothic" panose="020B0502020202020204" pitchFamily="34" charset="0"/>
                <a:cs typeface="Century Gothic" panose="020B0502020202020204" pitchFamily="34" charset="0"/>
              </a:rPr>
              <a:t>, L. and </a:t>
            </a:r>
            <a:r>
              <a:rPr lang="en-GB" altLang="en-US" sz="1600" dirty="0" err="1">
                <a:latin typeface="Calibri Light" panose="020F0302020204030204" pitchFamily="34" charset="0"/>
                <a:ea typeface="Century Gothic" panose="020B0502020202020204" pitchFamily="34" charset="0"/>
                <a:cs typeface="Century Gothic" panose="020B0502020202020204" pitchFamily="34" charset="0"/>
              </a:rPr>
              <a:t>Rayp</a:t>
            </a:r>
            <a:r>
              <a:rPr lang="en-GB" altLang="en-US" sz="1600" dirty="0">
                <a:latin typeface="Calibri Light" panose="020F0302020204030204" pitchFamily="34" charset="0"/>
                <a:ea typeface="Century Gothic" panose="020B0502020202020204" pitchFamily="34" charset="0"/>
                <a:cs typeface="Century Gothic" panose="020B0502020202020204" pitchFamily="34" charset="0"/>
              </a:rPr>
              <a:t>, G. (2005) Do Consumers Care about Ethics? Willingness to Pay for Fair-Trade Coffee: ‘Do consumers care about ethics?’, </a:t>
            </a:r>
            <a:r>
              <a:rPr lang="en-GB" altLang="en-US" sz="1600" i="1" dirty="0">
                <a:latin typeface="Calibri Light" panose="020F0302020204030204" pitchFamily="34" charset="0"/>
                <a:ea typeface="Century Gothic" panose="020B0502020202020204" pitchFamily="34" charset="0"/>
                <a:cs typeface="Century Gothic" panose="020B0502020202020204" pitchFamily="34" charset="0"/>
              </a:rPr>
              <a:t>Journal of Consumer Affairs</a:t>
            </a:r>
            <a:r>
              <a:rPr lang="en-GB" altLang="en-US" sz="1600" dirty="0">
                <a:latin typeface="Calibri Light" panose="020F0302020204030204" pitchFamily="34" charset="0"/>
                <a:ea typeface="Century Gothic" panose="020B0502020202020204" pitchFamily="34" charset="0"/>
                <a:cs typeface="Century Gothic" panose="020B0502020202020204" pitchFamily="34" charset="0"/>
              </a:rPr>
              <a:t>, 39 (2), 363-385.</a:t>
            </a:r>
          </a:p>
          <a:p>
            <a:r>
              <a:rPr lang="en-NZ" altLang="en-US" sz="1600" dirty="0">
                <a:latin typeface="Calibri Light" panose="020F0302020204030204" pitchFamily="34" charset="0"/>
              </a:rPr>
              <a:t>Dickinson, R. and </a:t>
            </a:r>
            <a:r>
              <a:rPr lang="en-NZ" altLang="en-US" sz="1600" dirty="0" err="1">
                <a:latin typeface="Calibri Light" panose="020F0302020204030204" pitchFamily="34" charset="0"/>
              </a:rPr>
              <a:t>Carsky</a:t>
            </a:r>
            <a:r>
              <a:rPr lang="en-NZ" altLang="en-US" sz="1600" dirty="0">
                <a:latin typeface="Calibri Light" panose="020F0302020204030204" pitchFamily="34" charset="0"/>
              </a:rPr>
              <a:t>, M. 2005. The Consumer as Voter: An Economic Perspective on Ethical Consumer </a:t>
            </a:r>
            <a:r>
              <a:rPr lang="en-NZ" altLang="en-US" sz="1600" dirty="0" err="1">
                <a:latin typeface="Calibri Light" panose="020F0302020204030204" pitchFamily="34" charset="0"/>
              </a:rPr>
              <a:t>Behavior</a:t>
            </a:r>
            <a:r>
              <a:rPr lang="en-NZ" altLang="en-US" sz="1600" dirty="0">
                <a:latin typeface="Calibri Light" panose="020F0302020204030204" pitchFamily="34" charset="0"/>
              </a:rPr>
              <a:t>. In Harrison, R., Newholm, T. and Shaw, D. (Eds.). The Ethical Consumer. London: Sage.   </a:t>
            </a:r>
            <a:endParaRPr lang="en-GB" altLang="en-US" sz="1600" dirty="0">
              <a:latin typeface="Calibri Light" panose="020F0302020204030204" pitchFamily="34" charset="0"/>
            </a:endParaRPr>
          </a:p>
          <a:p>
            <a:r>
              <a:rPr lang="en-NZ" altLang="en-US" sz="1600" dirty="0">
                <a:latin typeface="Calibri Light" panose="020F0302020204030204" pitchFamily="34" charset="0"/>
              </a:rPr>
              <a:t>Friedman, M. (1999), Consumer Boycotts: Effecting Change Through the Marketplace and the Media, Routledge, London.</a:t>
            </a:r>
          </a:p>
          <a:p>
            <a:pPr>
              <a:lnSpc>
                <a:spcPct val="80000"/>
              </a:lnSpc>
            </a:pPr>
            <a:r>
              <a:rPr lang="en-GB" altLang="en-US" sz="1700" dirty="0">
                <a:latin typeface="Calibri Light" panose="020F0302020204030204" pitchFamily="34" charset="0"/>
              </a:rPr>
              <a:t>Garman, E. T. (1997) </a:t>
            </a:r>
            <a:r>
              <a:rPr lang="en-GB" altLang="en-US" sz="1700" i="1" dirty="0">
                <a:latin typeface="Calibri Light" panose="020F0302020204030204" pitchFamily="34" charset="0"/>
              </a:rPr>
              <a:t>Consumer Economic Issues in America</a:t>
            </a:r>
            <a:r>
              <a:rPr lang="en-GB" altLang="en-US" sz="1700" dirty="0">
                <a:latin typeface="Calibri Light" panose="020F0302020204030204" pitchFamily="34" charset="0"/>
              </a:rPr>
              <a:t>, Dame: Houston.</a:t>
            </a: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77408032"/>
      </p:ext>
    </p:extLst>
  </p:cSld>
  <p:clrMapOvr>
    <a:masterClrMapping/>
  </p:clrMapOvr>
  <mc:AlternateContent xmlns:mc="http://schemas.openxmlformats.org/markup-compatibility/2006" xmlns:p14="http://schemas.microsoft.com/office/powerpoint/2010/main">
    <mc:Choice Requires="p14">
      <p:transition spd="slow" p14:dur="2000" advTm="3297"/>
    </mc:Choice>
    <mc:Fallback xmlns="">
      <p:transition spd="slow" advTm="3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a:extLst>
              <a:ext uri="{FF2B5EF4-FFF2-40B4-BE49-F238E27FC236}">
                <a16:creationId xmlns:a16="http://schemas.microsoft.com/office/drawing/2014/main" id="{6DCABDC7-9980-4E71-8A37-C035280D8BEB}"/>
              </a:ext>
            </a:extLst>
          </p:cNvPr>
          <p:cNvSpPr>
            <a:spLocks noGrp="1"/>
          </p:cNvSpPr>
          <p:nvPr>
            <p:ph type="title"/>
          </p:nvPr>
        </p:nvSpPr>
        <p:spPr/>
        <p:txBody>
          <a:bodyPr/>
          <a:lstStyle/>
          <a:p>
            <a:pPr algn="l"/>
            <a:r>
              <a:rPr lang="en-GB" altLang="en-US" dirty="0">
                <a:latin typeface="Calibri Light" panose="020F0302020204030204" pitchFamily="34" charset="0"/>
              </a:rPr>
              <a:t>References</a:t>
            </a:r>
          </a:p>
        </p:txBody>
      </p:sp>
      <p:sp>
        <p:nvSpPr>
          <p:cNvPr id="105475" name="Content Placeholder 2">
            <a:extLst>
              <a:ext uri="{FF2B5EF4-FFF2-40B4-BE49-F238E27FC236}">
                <a16:creationId xmlns:a16="http://schemas.microsoft.com/office/drawing/2014/main" id="{6E969DBD-9BB0-42EA-8C2F-84455C9C8179}"/>
              </a:ext>
            </a:extLst>
          </p:cNvPr>
          <p:cNvSpPr>
            <a:spLocks noGrp="1"/>
          </p:cNvSpPr>
          <p:nvPr>
            <p:ph idx="1"/>
          </p:nvPr>
        </p:nvSpPr>
        <p:spPr>
          <a:xfrm>
            <a:off x="982910" y="1519718"/>
            <a:ext cx="10512404" cy="4896569"/>
          </a:xfrm>
        </p:spPr>
        <p:txBody>
          <a:bodyPr>
            <a:normAutofit lnSpcReduction="10000"/>
          </a:bodyPr>
          <a:lstStyle/>
          <a:p>
            <a:r>
              <a:rPr lang="en-GB" altLang="en-US" sz="1800" dirty="0"/>
              <a:t>Hassan, L., Shiu, E. &amp; Shaw, D. (2016) ‘A Review and Empirical Case Study of the Intention-Behaviour Gap in Ethical Consumption: Exploring the Contribution of the Theories of Reasoned Action and Planned Behaviour’. </a:t>
            </a:r>
            <a:r>
              <a:rPr lang="en-GB" altLang="en-US" sz="1800" i="1" dirty="0"/>
              <a:t>Journal of Business Ethics</a:t>
            </a:r>
            <a:r>
              <a:rPr lang="en-GB" altLang="en-US" sz="1800" dirty="0"/>
              <a:t>. 136: 219-236. </a:t>
            </a:r>
          </a:p>
          <a:p>
            <a:r>
              <a:rPr lang="en-GB" altLang="en-US" sz="1700" dirty="0" err="1"/>
              <a:t>Kozinets</a:t>
            </a:r>
            <a:r>
              <a:rPr lang="en-GB" altLang="en-US" sz="1700" dirty="0"/>
              <a:t>, R. V. and </a:t>
            </a:r>
            <a:r>
              <a:rPr lang="en-GB" altLang="en-US" sz="1700" dirty="0" err="1"/>
              <a:t>Handelman</a:t>
            </a:r>
            <a:r>
              <a:rPr lang="en-GB" altLang="en-US" sz="1700" dirty="0"/>
              <a:t>, J. M. (1998) “</a:t>
            </a:r>
            <a:r>
              <a:rPr lang="en-GB" altLang="en-US" sz="1700" dirty="0" err="1"/>
              <a:t>Ensouling</a:t>
            </a:r>
            <a:r>
              <a:rPr lang="en-GB" altLang="en-US" sz="1700" dirty="0"/>
              <a:t> Consumption: A </a:t>
            </a:r>
            <a:r>
              <a:rPr lang="en-GB" altLang="en-US" sz="1700" dirty="0" err="1"/>
              <a:t>Netnographic</a:t>
            </a:r>
            <a:r>
              <a:rPr lang="en-GB" altLang="en-US" sz="1700" dirty="0"/>
              <a:t> Exploration of Boycotting </a:t>
            </a:r>
            <a:r>
              <a:rPr lang="en-GB" altLang="en-US" sz="1700" dirty="0" err="1"/>
              <a:t>Behavior</a:t>
            </a:r>
            <a:r>
              <a:rPr lang="en-GB" altLang="en-US" sz="1700" dirty="0"/>
              <a:t>” Advances in Consumer Research Vol 25, 475-480.</a:t>
            </a:r>
          </a:p>
          <a:p>
            <a:r>
              <a:rPr lang="en-US" altLang="en-US" sz="1700" dirty="0"/>
              <a:t>Micheletti, M. (2003) </a:t>
            </a:r>
            <a:r>
              <a:rPr lang="en-US" altLang="en-US" sz="1700" i="1" dirty="0"/>
              <a:t>Political Virtue and Shopping: Individuals, Consumerism and Collective Action</a:t>
            </a:r>
            <a:r>
              <a:rPr lang="en-US" altLang="en-US" sz="1700" dirty="0"/>
              <a:t>, Palgrave: New York</a:t>
            </a:r>
          </a:p>
          <a:p>
            <a:r>
              <a:rPr lang="en-GB" altLang="en-US" sz="1700" dirty="0"/>
              <a:t>Micheletti, M., </a:t>
            </a:r>
            <a:r>
              <a:rPr lang="en-GB" altLang="en-US" sz="1700" dirty="0" err="1"/>
              <a:t>Dietland</a:t>
            </a:r>
            <a:r>
              <a:rPr lang="en-GB" altLang="en-US" sz="1700" dirty="0"/>
              <a:t>, S. &amp; Nishikawa, L. The Case of Discursive Political Consumerism: The Nike E-mail Exchange.</a:t>
            </a:r>
          </a:p>
          <a:p>
            <a:r>
              <a:rPr lang="en-GB" altLang="en-US" sz="1700" dirty="0"/>
              <a:t>Micheletti, M., </a:t>
            </a:r>
            <a:r>
              <a:rPr lang="en-GB" altLang="en-US" sz="1700" dirty="0" err="1"/>
              <a:t>Follesdal</a:t>
            </a:r>
            <a:r>
              <a:rPr lang="en-GB" altLang="en-US" sz="1700" dirty="0"/>
              <a:t>, A. and Stolle, D. (2004) Politics, Products and Markets, Transaction.</a:t>
            </a:r>
          </a:p>
          <a:p>
            <a:r>
              <a:rPr lang="en-GB" sz="1800" dirty="0" err="1"/>
              <a:t>Newholm</a:t>
            </a:r>
            <a:r>
              <a:rPr lang="en-GB" sz="1800" dirty="0"/>
              <a:t>, T. (2005). Case studying ethical consumers’ projects and strategies. </a:t>
            </a:r>
            <a:r>
              <a:rPr lang="en-GB" sz="1800" i="1" dirty="0"/>
              <a:t>The ethical consumer</a:t>
            </a:r>
            <a:r>
              <a:rPr lang="en-GB" sz="1800" dirty="0"/>
              <a:t>, 107-124.</a:t>
            </a:r>
            <a:endParaRPr lang="en-GB" altLang="en-US" sz="1700" dirty="0">
              <a:ea typeface="Century Gothic" panose="020B0502020202020204" pitchFamily="34" charset="0"/>
              <a:cs typeface="Century Gothic" panose="020B0502020202020204" pitchFamily="34" charset="0"/>
            </a:endParaRPr>
          </a:p>
          <a:p>
            <a:r>
              <a:rPr lang="en-GB" altLang="en-US" sz="1700" dirty="0" err="1">
                <a:ea typeface="Century Gothic" panose="020B0502020202020204" pitchFamily="34" charset="0"/>
                <a:cs typeface="Century Gothic" panose="020B0502020202020204" pitchFamily="34" charset="0"/>
              </a:rPr>
              <a:t>Prestin</a:t>
            </a:r>
            <a:r>
              <a:rPr lang="en-GB" altLang="en-US" sz="1700" dirty="0">
                <a:ea typeface="Century Gothic" panose="020B0502020202020204" pitchFamily="34" charset="0"/>
                <a:cs typeface="Century Gothic" panose="020B0502020202020204" pitchFamily="34" charset="0"/>
              </a:rPr>
              <a:t>, A. and Pearce, K. E. (2010) We care a lot: Formative research for a social marketing campaign to promote school-based recycling, </a:t>
            </a:r>
            <a:r>
              <a:rPr lang="en-GB" altLang="en-US" sz="1700" i="1" dirty="0">
                <a:ea typeface="Century Gothic" panose="020B0502020202020204" pitchFamily="34" charset="0"/>
                <a:cs typeface="Century Gothic" panose="020B0502020202020204" pitchFamily="34" charset="0"/>
              </a:rPr>
              <a:t>Resources, Conservation and Recycling</a:t>
            </a:r>
            <a:r>
              <a:rPr lang="en-GB" altLang="en-US" sz="1700" dirty="0">
                <a:ea typeface="Century Gothic" panose="020B0502020202020204" pitchFamily="34" charset="0"/>
                <a:cs typeface="Century Gothic" panose="020B0502020202020204" pitchFamily="34" charset="0"/>
              </a:rPr>
              <a:t>, 54, 1017-1026.</a:t>
            </a:r>
          </a:p>
          <a:p>
            <a:r>
              <a:rPr lang="en-GB" altLang="en-US" sz="1700" dirty="0" err="1">
                <a:ea typeface="Century Gothic" panose="020B0502020202020204" pitchFamily="34" charset="0"/>
                <a:cs typeface="Century Gothic" panose="020B0502020202020204" pitchFamily="34" charset="0"/>
              </a:rPr>
              <a:t>Öberseder</a:t>
            </a:r>
            <a:r>
              <a:rPr lang="en-GB" altLang="en-US" sz="1700" dirty="0">
                <a:ea typeface="Century Gothic" panose="020B0502020202020204" pitchFamily="34" charset="0"/>
                <a:cs typeface="Century Gothic" panose="020B0502020202020204" pitchFamily="34" charset="0"/>
              </a:rPr>
              <a:t>, M., </a:t>
            </a:r>
            <a:r>
              <a:rPr lang="en-GB" altLang="en-US" sz="1700" dirty="0" err="1">
                <a:ea typeface="Century Gothic" panose="020B0502020202020204" pitchFamily="34" charset="0"/>
                <a:cs typeface="Century Gothic" panose="020B0502020202020204" pitchFamily="34" charset="0"/>
              </a:rPr>
              <a:t>Schlegelmilch</a:t>
            </a:r>
            <a:r>
              <a:rPr lang="en-GB" altLang="en-US" sz="1700" dirty="0">
                <a:ea typeface="Century Gothic" panose="020B0502020202020204" pitchFamily="34" charset="0"/>
                <a:cs typeface="Century Gothic" panose="020B0502020202020204" pitchFamily="34" charset="0"/>
              </a:rPr>
              <a:t>, B. B. And Gruber, V. (2011) “Why Don’t Consumers Care About CSR?’’: A Qualitative Study Exploring the Role of CSR in Consumption Decisions, </a:t>
            </a:r>
            <a:r>
              <a:rPr lang="en-GB" altLang="en-US" sz="1700" i="1" dirty="0">
                <a:ea typeface="Century Gothic" panose="020B0502020202020204" pitchFamily="34" charset="0"/>
                <a:cs typeface="Century Gothic" panose="020B0502020202020204" pitchFamily="34" charset="0"/>
              </a:rPr>
              <a:t>Journal of Business Ethics</a:t>
            </a:r>
            <a:r>
              <a:rPr lang="en-GB" altLang="en-US" sz="1700" dirty="0">
                <a:ea typeface="Century Gothic" panose="020B0502020202020204" pitchFamily="34" charset="0"/>
                <a:cs typeface="Century Gothic" panose="020B0502020202020204" pitchFamily="34" charset="0"/>
              </a:rPr>
              <a:t>, 104, 449-460.</a:t>
            </a:r>
          </a:p>
          <a:p>
            <a:r>
              <a:rPr lang="en-GB" altLang="en-US" sz="1700" dirty="0"/>
              <a:t>Shaw, D., Newholm, T. and Dickinson, R. (2006) “Consumption as Voting: An Exploration of Consumer Empowerment”.  </a:t>
            </a:r>
            <a:r>
              <a:rPr lang="en-GB" altLang="en-US" sz="1700" i="1" dirty="0"/>
              <a:t>European Journal of Marketing</a:t>
            </a:r>
            <a:r>
              <a:rPr lang="en-GB" altLang="en-US" sz="1700" dirty="0"/>
              <a:t>, 40 (9/10), 1049-1067. </a:t>
            </a: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769187389"/>
      </p:ext>
    </p:extLst>
  </p:cSld>
  <p:clrMapOvr>
    <a:masterClrMapping/>
  </p:clrMapOvr>
  <mc:AlternateContent xmlns:mc="http://schemas.openxmlformats.org/markup-compatibility/2006" xmlns:p14="http://schemas.microsoft.com/office/powerpoint/2010/main">
    <mc:Choice Requires="p14">
      <p:transition spd="slow" p14:dur="2000" advTm="3699"/>
    </mc:Choice>
    <mc:Fallback xmlns="">
      <p:transition spd="slow" advTm="3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EA TURTLES TOP THE CHARTS. Warning: some viewers may find images disturbing"/>
          <p:cNvPicPr>
            <a:picLocks noChangeAspect="1" noChangeArrowheads="1"/>
          </p:cNvPicPr>
          <p:nvPr/>
        </p:nvPicPr>
        <p:blipFill rotWithShape="1">
          <a:blip r:embed="rId4">
            <a:extLst>
              <a:ext uri="{28A0092B-C50C-407E-A947-70E740481C1C}">
                <a14:useLocalDpi xmlns:a14="http://schemas.microsoft.com/office/drawing/2010/main" val="0"/>
              </a:ext>
            </a:extLst>
          </a:blip>
          <a:srcRect t="1790" r="-1" b="-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6" name="Rectangle 2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4"/>
          <p:cNvSpPr>
            <a:spLocks noGrp="1"/>
          </p:cNvSpPr>
          <p:nvPr>
            <p:ph idx="1"/>
          </p:nvPr>
        </p:nvSpPr>
        <p:spPr>
          <a:xfrm>
            <a:off x="371094" y="2718054"/>
            <a:ext cx="3438906" cy="3207258"/>
          </a:xfrm>
        </p:spPr>
        <p:txBody>
          <a:bodyPr anchor="t">
            <a:normAutofit/>
          </a:bodyPr>
          <a:lstStyle/>
          <a:p>
            <a:r>
              <a:rPr lang="en-US" sz="2600" dirty="0">
                <a:ea typeface="Calibri" panose="020F0502020204030204" pitchFamily="34" charset="0"/>
              </a:rPr>
              <a:t>To reverse the accelerating impacts of market failures requires significant and permanent behavioral changes at micro and macro levels</a:t>
            </a:r>
            <a:endParaRPr lang="en-AU" sz="2600" dirty="0"/>
          </a:p>
          <a:p>
            <a:endParaRPr lang="en-US" sz="2600" dirty="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774461189"/>
      </p:ext>
    </p:extLst>
  </p:cSld>
  <p:clrMapOvr>
    <a:masterClrMapping/>
  </p:clrMapOvr>
  <mc:AlternateContent xmlns:mc="http://schemas.openxmlformats.org/markup-compatibility/2006" xmlns:p14="http://schemas.microsoft.com/office/powerpoint/2010/main">
    <mc:Choice Requires="p14">
      <p:transition spd="slow" p14:dur="2000" advTm="14018"/>
    </mc:Choice>
    <mc:Fallback xmlns="">
      <p:transition spd="slow" advTm="14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E5EEB936-A5CB-4853-8DB8-8AF57EEC3F87}"/>
              </a:ext>
            </a:extLst>
          </p:cNvPr>
          <p:cNvSpPr>
            <a:spLocks noGrp="1" noChangeArrowheads="1"/>
          </p:cNvSpPr>
          <p:nvPr>
            <p:ph type="title"/>
          </p:nvPr>
        </p:nvSpPr>
        <p:spPr/>
        <p:txBody>
          <a:bodyPr/>
          <a:lstStyle/>
          <a:p>
            <a:pPr algn="l"/>
            <a:r>
              <a:rPr lang="en-US" altLang="en-US" dirty="0">
                <a:latin typeface="Calibri Light" panose="020F0302020204030204" pitchFamily="34" charset="0"/>
              </a:rPr>
              <a:t>References</a:t>
            </a:r>
          </a:p>
        </p:txBody>
      </p:sp>
      <p:sp>
        <p:nvSpPr>
          <p:cNvPr id="106499" name="Rectangle 3">
            <a:extLst>
              <a:ext uri="{FF2B5EF4-FFF2-40B4-BE49-F238E27FC236}">
                <a16:creationId xmlns:a16="http://schemas.microsoft.com/office/drawing/2014/main" id="{B19BFCCF-2B58-4C96-AD5B-62DDA8B43185}"/>
              </a:ext>
            </a:extLst>
          </p:cNvPr>
          <p:cNvSpPr>
            <a:spLocks noGrp="1" noChangeArrowheads="1"/>
          </p:cNvSpPr>
          <p:nvPr>
            <p:ph type="body" idx="1"/>
          </p:nvPr>
        </p:nvSpPr>
        <p:spPr>
          <a:xfrm>
            <a:off x="906069" y="1486162"/>
            <a:ext cx="10108676" cy="4895850"/>
          </a:xfrm>
        </p:spPr>
        <p:txBody>
          <a:bodyPr>
            <a:normAutofit/>
          </a:bodyPr>
          <a:lstStyle/>
          <a:p>
            <a:pPr>
              <a:lnSpc>
                <a:spcPct val="90000"/>
              </a:lnSpc>
            </a:pPr>
            <a:r>
              <a:rPr lang="en-GB" altLang="en-US" sz="1700" dirty="0">
                <a:latin typeface="Calibri Light" panose="020F0302020204030204" pitchFamily="34" charset="0"/>
              </a:rPr>
              <a:t>Shaw, D. and Black, I. (2010) “Market Based Political Action: A Path to Sustainable Development”. </a:t>
            </a:r>
            <a:r>
              <a:rPr lang="en-GB" altLang="en-US" sz="1700" i="1" dirty="0">
                <a:latin typeface="Calibri Light" panose="020F0302020204030204" pitchFamily="34" charset="0"/>
              </a:rPr>
              <a:t>Sustainable Development</a:t>
            </a:r>
            <a:r>
              <a:rPr lang="en-GB" altLang="en-US" sz="1700" dirty="0">
                <a:latin typeface="Calibri Light" panose="020F0302020204030204" pitchFamily="34" charset="0"/>
              </a:rPr>
              <a:t>, 18 (6), 385-397.</a:t>
            </a:r>
          </a:p>
          <a:p>
            <a:r>
              <a:rPr lang="en-GB" sz="1700" dirty="0">
                <a:latin typeface="Calibri Light" panose="020F0302020204030204" pitchFamily="34" charset="0"/>
                <a:hlinkClick r:id="rId5">
                  <a:extLst>
                    <a:ext uri="{A12FA001-AC4F-418D-AE19-62706E023703}">
                      <ahyp:hlinkClr xmlns:ahyp="http://schemas.microsoft.com/office/drawing/2018/hyperlinkcolor" val="tx"/>
                    </a:ext>
                  </a:extLst>
                </a:hlinkClick>
              </a:rPr>
              <a:t>Shaw, D.</a:t>
            </a:r>
            <a:r>
              <a:rPr lang="en-GB" sz="1700" dirty="0">
                <a:latin typeface="Calibri Light" panose="020F0302020204030204" pitchFamily="34" charset="0"/>
              </a:rPr>
              <a:t>, </a:t>
            </a:r>
            <a:r>
              <a:rPr lang="en-GB" sz="1700" dirty="0">
                <a:latin typeface="Calibri Light" panose="020F0302020204030204" pitchFamily="34" charset="0"/>
                <a:hlinkClick r:id="rId6">
                  <a:extLst>
                    <a:ext uri="{A12FA001-AC4F-418D-AE19-62706E023703}">
                      <ahyp:hlinkClr xmlns:ahyp="http://schemas.microsoft.com/office/drawing/2018/hyperlinkcolor" val="tx"/>
                    </a:ext>
                  </a:extLst>
                </a:hlinkClick>
              </a:rPr>
              <a:t>McMaster, R.</a:t>
            </a:r>
            <a:r>
              <a:rPr lang="en-GB" sz="1700" dirty="0">
                <a:latin typeface="Calibri Light" panose="020F0302020204030204" pitchFamily="34" charset="0"/>
              </a:rPr>
              <a:t> and </a:t>
            </a:r>
            <a:r>
              <a:rPr lang="en-GB" sz="1700" dirty="0">
                <a:latin typeface="Calibri Light" panose="020F0302020204030204" pitchFamily="34" charset="0"/>
                <a:hlinkClick r:id="rId7">
                  <a:extLst>
                    <a:ext uri="{A12FA001-AC4F-418D-AE19-62706E023703}">
                      <ahyp:hlinkClr xmlns:ahyp="http://schemas.microsoft.com/office/drawing/2018/hyperlinkcolor" val="tx"/>
                    </a:ext>
                  </a:extLst>
                </a:hlinkClick>
              </a:rPr>
              <a:t>Newholm, T.</a:t>
            </a:r>
            <a:r>
              <a:rPr lang="en-GB" sz="1700" dirty="0">
                <a:latin typeface="Calibri Light" panose="020F0302020204030204" pitchFamily="34" charset="0"/>
              </a:rPr>
              <a:t> (2016) </a:t>
            </a:r>
            <a:r>
              <a:rPr lang="en-GB" sz="1700" dirty="0">
                <a:latin typeface="Calibri Light" panose="020F0302020204030204" pitchFamily="34" charset="0"/>
                <a:hlinkClick r:id="rId8">
                  <a:extLst>
                    <a:ext uri="{A12FA001-AC4F-418D-AE19-62706E023703}">
                      <ahyp:hlinkClr xmlns:ahyp="http://schemas.microsoft.com/office/drawing/2018/hyperlinkcolor" val="tx"/>
                    </a:ext>
                  </a:extLst>
                </a:hlinkClick>
              </a:rPr>
              <a:t>Care and commitment in ethical consumption: an exploration of the ‘attitude–behaviour gap'.</a:t>
            </a:r>
            <a:r>
              <a:rPr lang="en-GB" sz="1700" dirty="0">
                <a:latin typeface="Calibri Light" panose="020F0302020204030204" pitchFamily="34" charset="0"/>
              </a:rPr>
              <a:t> </a:t>
            </a:r>
            <a:r>
              <a:rPr lang="en-GB" sz="1700" i="1" dirty="0">
                <a:latin typeface="Calibri Light" panose="020F0302020204030204" pitchFamily="34" charset="0"/>
                <a:hlinkClick r:id="rId9">
                  <a:extLst>
                    <a:ext uri="{A12FA001-AC4F-418D-AE19-62706E023703}">
                      <ahyp:hlinkClr xmlns:ahyp="http://schemas.microsoft.com/office/drawing/2018/hyperlinkcolor" val="tx"/>
                    </a:ext>
                  </a:extLst>
                </a:hlinkClick>
              </a:rPr>
              <a:t>Journal of Business Ethics</a:t>
            </a:r>
            <a:r>
              <a:rPr lang="en-GB" sz="1700" dirty="0">
                <a:latin typeface="Calibri Light" panose="020F0302020204030204" pitchFamily="34" charset="0"/>
              </a:rPr>
              <a:t>, 136(2), pp. 251-265.</a:t>
            </a:r>
          </a:p>
          <a:p>
            <a:r>
              <a:rPr lang="en-GB" sz="1700" dirty="0">
                <a:latin typeface="Calibri Light" panose="020F0302020204030204" pitchFamily="34" charset="0"/>
                <a:hlinkClick r:id="rId5">
                  <a:extLst>
                    <a:ext uri="{A12FA001-AC4F-418D-AE19-62706E023703}">
                      <ahyp:hlinkClr xmlns:ahyp="http://schemas.microsoft.com/office/drawing/2018/hyperlinkcolor" val="tx"/>
                    </a:ext>
                  </a:extLst>
                </a:hlinkClick>
              </a:rPr>
              <a:t>Shaw, D.</a:t>
            </a:r>
            <a:r>
              <a:rPr lang="en-GB" sz="1700" dirty="0">
                <a:latin typeface="Calibri Light" panose="020F0302020204030204" pitchFamily="34" charset="0"/>
              </a:rPr>
              <a:t>, </a:t>
            </a:r>
            <a:r>
              <a:rPr lang="en-GB" sz="1700" dirty="0">
                <a:latin typeface="Calibri Light" panose="020F0302020204030204" pitchFamily="34" charset="0"/>
                <a:hlinkClick r:id="rId6">
                  <a:extLst>
                    <a:ext uri="{A12FA001-AC4F-418D-AE19-62706E023703}">
                      <ahyp:hlinkClr xmlns:ahyp="http://schemas.microsoft.com/office/drawing/2018/hyperlinkcolor" val="tx"/>
                    </a:ext>
                  </a:extLst>
                </a:hlinkClick>
              </a:rPr>
              <a:t>McMaster, R.</a:t>
            </a:r>
            <a:r>
              <a:rPr lang="en-GB" sz="1700" dirty="0">
                <a:latin typeface="Calibri Light" panose="020F0302020204030204" pitchFamily="34" charset="0"/>
              </a:rPr>
              <a:t>, Longo, C. and Özçaglar-Toulouse, N. (2017) </a:t>
            </a:r>
            <a:r>
              <a:rPr lang="en-GB" sz="1700" dirty="0">
                <a:latin typeface="Calibri Light" panose="020F0302020204030204" pitchFamily="34" charset="0"/>
                <a:hlinkClick r:id="rId10">
                  <a:extLst>
                    <a:ext uri="{A12FA001-AC4F-418D-AE19-62706E023703}">
                      <ahyp:hlinkClr xmlns:ahyp="http://schemas.microsoft.com/office/drawing/2018/hyperlinkcolor" val="tx"/>
                    </a:ext>
                  </a:extLst>
                </a:hlinkClick>
              </a:rPr>
              <a:t>Ethical qualities in consumption: Towards a theory of care.</a:t>
            </a:r>
            <a:r>
              <a:rPr lang="en-GB" sz="1700" dirty="0">
                <a:latin typeface="Calibri Light" panose="020F0302020204030204" pitchFamily="34" charset="0"/>
              </a:rPr>
              <a:t> </a:t>
            </a:r>
            <a:r>
              <a:rPr lang="en-GB" sz="1700" i="1" dirty="0">
                <a:latin typeface="Calibri Light" panose="020F0302020204030204" pitchFamily="34" charset="0"/>
                <a:hlinkClick r:id="rId11">
                  <a:extLst>
                    <a:ext uri="{A12FA001-AC4F-418D-AE19-62706E023703}">
                      <ahyp:hlinkClr xmlns:ahyp="http://schemas.microsoft.com/office/drawing/2018/hyperlinkcolor" val="tx"/>
                    </a:ext>
                  </a:extLst>
                </a:hlinkClick>
              </a:rPr>
              <a:t>Marketing Theory</a:t>
            </a:r>
            <a:r>
              <a:rPr lang="en-GB" sz="1700" dirty="0">
                <a:latin typeface="Calibri Light" panose="020F0302020204030204" pitchFamily="34" charset="0"/>
              </a:rPr>
              <a:t>, 17(4), pp. 415-433.  </a:t>
            </a:r>
          </a:p>
          <a:p>
            <a:r>
              <a:rPr lang="en-GB" altLang="en-US" sz="1700" dirty="0">
                <a:latin typeface="Calibri Light" panose="020F0302020204030204" pitchFamily="34" charset="0"/>
                <a:hlinkClick r:id="rId5">
                  <a:extLst>
                    <a:ext uri="{A12FA001-AC4F-418D-AE19-62706E023703}">
                      <ahyp:hlinkClr xmlns:ahyp="http://schemas.microsoft.com/office/drawing/2018/hyperlinkcolor" val="tx"/>
                    </a:ext>
                  </a:extLst>
                </a:hlinkClick>
              </a:rPr>
              <a:t>Shaw, D.</a:t>
            </a:r>
            <a:r>
              <a:rPr lang="en-GB" altLang="en-US" sz="1700" dirty="0">
                <a:latin typeface="Calibri Light" panose="020F0302020204030204" pitchFamily="34" charset="0"/>
              </a:rPr>
              <a:t>, and Newholm, T. (2002)</a:t>
            </a:r>
            <a:r>
              <a:rPr lang="en-GB" altLang="en-US" sz="1700" i="1" dirty="0">
                <a:latin typeface="Calibri Light" panose="020F0302020204030204" pitchFamily="34" charset="0"/>
                <a:hlinkClick r:id="rId12">
                  <a:extLst>
                    <a:ext uri="{A12FA001-AC4F-418D-AE19-62706E023703}">
                      <ahyp:hlinkClr xmlns:ahyp="http://schemas.microsoft.com/office/drawing/2018/hyperlinkcolor" val="tx"/>
                    </a:ext>
                  </a:extLst>
                </a:hlinkClick>
              </a:rPr>
              <a:t>Voluntary simplicity and the ethics of consumption.</a:t>
            </a:r>
            <a:r>
              <a:rPr lang="en-GB" altLang="en-US" sz="1700" i="1" dirty="0">
                <a:latin typeface="Calibri Light" panose="020F0302020204030204" pitchFamily="34" charset="0"/>
              </a:rPr>
              <a:t> </a:t>
            </a:r>
            <a:r>
              <a:rPr lang="en-GB" altLang="en-US" sz="1700" dirty="0">
                <a:latin typeface="Calibri Light" panose="020F0302020204030204" pitchFamily="34" charset="0"/>
                <a:hlinkClick r:id="rId13">
                  <a:extLst>
                    <a:ext uri="{A12FA001-AC4F-418D-AE19-62706E023703}">
                      <ahyp:hlinkClr xmlns:ahyp="http://schemas.microsoft.com/office/drawing/2018/hyperlinkcolor" val="tx"/>
                    </a:ext>
                  </a:extLst>
                </a:hlinkClick>
              </a:rPr>
              <a:t>Psychology and Marketing</a:t>
            </a:r>
            <a:r>
              <a:rPr lang="en-GB" altLang="en-US" sz="1700" dirty="0">
                <a:latin typeface="Calibri Light" panose="020F0302020204030204" pitchFamily="34" charset="0"/>
              </a:rPr>
              <a:t>, 19 (2). pp. 167-185.</a:t>
            </a:r>
          </a:p>
          <a:p>
            <a:r>
              <a:rPr lang="en-GB" altLang="en-US" sz="1600" dirty="0">
                <a:latin typeface="Calibri Light" panose="020F0302020204030204" pitchFamily="34" charset="0"/>
                <a:ea typeface="Century Gothic" panose="020B0502020202020204" pitchFamily="34" charset="0"/>
                <a:cs typeface="Century Gothic" panose="020B0502020202020204" pitchFamily="34" charset="0"/>
              </a:rPr>
              <a:t>Simon, F. L. (1995) Global corporate philanthropy: a strategic framework, </a:t>
            </a:r>
            <a:r>
              <a:rPr lang="en-GB" altLang="en-US" sz="1600" i="1" dirty="0">
                <a:latin typeface="Calibri Light" panose="020F0302020204030204" pitchFamily="34" charset="0"/>
                <a:ea typeface="Century Gothic" panose="020B0502020202020204" pitchFamily="34" charset="0"/>
                <a:cs typeface="Century Gothic" panose="020B0502020202020204" pitchFamily="34" charset="0"/>
              </a:rPr>
              <a:t>International Marketing Review</a:t>
            </a:r>
            <a:r>
              <a:rPr lang="en-GB" altLang="en-US" sz="1600" dirty="0">
                <a:latin typeface="Calibri Light" panose="020F0302020204030204" pitchFamily="34" charset="0"/>
                <a:ea typeface="Century Gothic" panose="020B0502020202020204" pitchFamily="34" charset="0"/>
                <a:cs typeface="Century Gothic" panose="020B0502020202020204" pitchFamily="34" charset="0"/>
              </a:rPr>
              <a:t>, 12 (4), 20-37.</a:t>
            </a:r>
          </a:p>
          <a:p>
            <a:r>
              <a:rPr lang="en-GB" altLang="en-US" sz="1600" dirty="0">
                <a:latin typeface="Calibri Light" panose="020F0302020204030204" pitchFamily="34" charset="0"/>
              </a:rPr>
              <a:t>Simon, Herbert (1957). "A </a:t>
            </a:r>
            <a:r>
              <a:rPr lang="en-GB" altLang="en-US" sz="1600" dirty="0" err="1">
                <a:latin typeface="Calibri Light" panose="020F0302020204030204" pitchFamily="34" charset="0"/>
              </a:rPr>
              <a:t>Behavioral</a:t>
            </a:r>
            <a:r>
              <a:rPr lang="en-GB" altLang="en-US" sz="1600" dirty="0">
                <a:latin typeface="Calibri Light" panose="020F0302020204030204" pitchFamily="34" charset="0"/>
              </a:rPr>
              <a:t> Model of Rational Choice", in Models of Man, Social and Rational: Mathematical Essays on Rational Human </a:t>
            </a:r>
            <a:r>
              <a:rPr lang="en-GB" altLang="en-US" sz="1600" dirty="0" err="1">
                <a:latin typeface="Calibri Light" panose="020F0302020204030204" pitchFamily="34" charset="0"/>
              </a:rPr>
              <a:t>Behavior</a:t>
            </a:r>
            <a:r>
              <a:rPr lang="en-GB" altLang="en-US" sz="1600" dirty="0">
                <a:latin typeface="Calibri Light" panose="020F0302020204030204" pitchFamily="34" charset="0"/>
              </a:rPr>
              <a:t> in a Social Setting. New York: Wiley. (for example)</a:t>
            </a:r>
          </a:p>
          <a:p>
            <a:r>
              <a:rPr lang="en-GB" altLang="en-US" sz="1600" dirty="0">
                <a:latin typeface="Calibri Light" panose="020F0302020204030204" pitchFamily="34" charset="0"/>
              </a:rPr>
              <a:t>Smith, C. (1990) Morality and the Market, Routledge: London.</a:t>
            </a:r>
            <a:endParaRPr lang="en-GB" altLang="en-US" sz="1700" dirty="0">
              <a:latin typeface="Calibri Light" panose="020F0302020204030204" pitchFamily="34" charset="0"/>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673870561"/>
      </p:ext>
    </p:extLst>
  </p:cSld>
  <p:clrMapOvr>
    <a:masterClrMapping/>
  </p:clrMapOvr>
  <mc:AlternateContent xmlns:mc="http://schemas.openxmlformats.org/markup-compatibility/2006" xmlns:p14="http://schemas.microsoft.com/office/powerpoint/2010/main">
    <mc:Choice Requires="p14">
      <p:transition spd="slow" p14:dur="2000" advTm="1633"/>
    </mc:Choice>
    <mc:Fallback xmlns="">
      <p:transition spd="slow" advTm="1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GB" dirty="0"/>
              <a:t>Please bring any questions about this Unit to the weekly surgery session.</a:t>
            </a:r>
          </a:p>
        </p:txBody>
      </p:sp>
      <p:pic>
        <p:nvPicPr>
          <p:cNvPr id="6" name="Picture 5"/>
          <p:cNvPicPr>
            <a:picLocks noChangeAspect="1"/>
          </p:cNvPicPr>
          <p:nvPr/>
        </p:nvPicPr>
        <p:blipFill>
          <a:blip r:embed="rId4"/>
          <a:stretch>
            <a:fillRect/>
          </a:stretch>
        </p:blipFill>
        <p:spPr>
          <a:xfrm>
            <a:off x="3398520" y="4352925"/>
            <a:ext cx="5715000" cy="2038350"/>
          </a:xfrm>
          <a:prstGeom prst="rect">
            <a:avLst/>
          </a:prstGeom>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685778941"/>
      </p:ext>
    </p:extLst>
  </p:cSld>
  <p:clrMapOvr>
    <a:masterClrMapping/>
  </p:clrMapOvr>
  <mc:AlternateContent xmlns:mc="http://schemas.openxmlformats.org/markup-compatibility/2006" xmlns:p14="http://schemas.microsoft.com/office/powerpoint/2010/main">
    <mc:Choice Requires="p14">
      <p:transition spd="slow" p14:dur="2000" advTm="10759"/>
    </mc:Choice>
    <mc:Fallback xmlns="">
      <p:transition spd="slow" advTm="10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Who’s </a:t>
            </a:r>
            <a:r>
              <a:rPr lang="en-US" dirty="0" err="1"/>
              <a:t>behaviour</a:t>
            </a:r>
            <a:r>
              <a:rPr lang="en-US" dirty="0"/>
              <a:t> must change?</a:t>
            </a:r>
          </a:p>
        </p:txBody>
      </p:sp>
      <p:pic>
        <p:nvPicPr>
          <p:cNvPr id="4" name="Picture 3">
            <a:extLst>
              <a:ext uri="{FF2B5EF4-FFF2-40B4-BE49-F238E27FC236}">
                <a16:creationId xmlns:a16="http://schemas.microsoft.com/office/drawing/2014/main" id="{9AA8143A-2376-4AD8-A186-84DBD7DEC235}"/>
              </a:ext>
            </a:extLst>
          </p:cNvPr>
          <p:cNvPicPr>
            <a:picLocks noChangeAspect="1"/>
          </p:cNvPicPr>
          <p:nvPr/>
        </p:nvPicPr>
        <p:blipFill>
          <a:blip r:embed="rId5"/>
          <a:stretch>
            <a:fillRect/>
          </a:stretch>
        </p:blipFill>
        <p:spPr>
          <a:xfrm>
            <a:off x="1263287" y="2552843"/>
            <a:ext cx="3431067" cy="3423751"/>
          </a:xfrm>
          <a:prstGeom prst="rect">
            <a:avLst/>
          </a:prstGeom>
        </p:spPr>
      </p:pic>
      <p:pic>
        <p:nvPicPr>
          <p:cNvPr id="6" name="Picture 5">
            <a:extLst>
              <a:ext uri="{FF2B5EF4-FFF2-40B4-BE49-F238E27FC236}">
                <a16:creationId xmlns:a16="http://schemas.microsoft.com/office/drawing/2014/main" id="{77B0998C-1005-4982-AB9C-37CF031EC1F7}"/>
              </a:ext>
            </a:extLst>
          </p:cNvPr>
          <p:cNvPicPr>
            <a:picLocks noChangeAspect="1"/>
          </p:cNvPicPr>
          <p:nvPr/>
        </p:nvPicPr>
        <p:blipFill>
          <a:blip r:embed="rId6"/>
          <a:stretch>
            <a:fillRect/>
          </a:stretch>
        </p:blipFill>
        <p:spPr>
          <a:xfrm>
            <a:off x="6586194" y="2552843"/>
            <a:ext cx="4099582" cy="1554237"/>
          </a:xfrm>
          <a:prstGeom prst="rect">
            <a:avLst/>
          </a:prstGeom>
        </p:spPr>
      </p:pic>
      <p:pic>
        <p:nvPicPr>
          <p:cNvPr id="7" name="Picture 4" descr="Image result for buy local">
            <a:extLst>
              <a:ext uri="{FF2B5EF4-FFF2-40B4-BE49-F238E27FC236}">
                <a16:creationId xmlns:a16="http://schemas.microsoft.com/office/drawing/2014/main" id="{83B0B9BC-296A-4DAF-9463-EA40E96F33E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57444" y="4510269"/>
            <a:ext cx="28575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buy ethically">
            <a:extLst>
              <a:ext uri="{FF2B5EF4-FFF2-40B4-BE49-F238E27FC236}">
                <a16:creationId xmlns:a16="http://schemas.microsoft.com/office/drawing/2014/main" id="{B57B12B8-E30D-4CD1-99CF-D06E3FB0AE6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20925" y="4510269"/>
            <a:ext cx="1745038" cy="1745038"/>
          </a:xfrm>
          <a:prstGeom prst="rect">
            <a:avLst/>
          </a:prstGeom>
          <a:noFill/>
          <a:extLst>
            <a:ext uri="{909E8E84-426E-40DD-AFC4-6F175D3DCCD1}">
              <a14:hiddenFill xmlns:a14="http://schemas.microsoft.com/office/drawing/2010/main">
                <a:solidFill>
                  <a:srgbClr val="FFFFFF"/>
                </a:solidFill>
              </a14:hiddenFill>
            </a:ext>
          </a:extLst>
        </p:spPr>
      </p:pic>
      <p:pic>
        <p:nvPicPr>
          <p:cNvPr id="2" name="Sound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1367057073"/>
      </p:ext>
    </p:extLst>
  </p:cSld>
  <p:clrMapOvr>
    <a:masterClrMapping/>
  </p:clrMapOvr>
  <mc:AlternateContent xmlns:mc="http://schemas.openxmlformats.org/markup-compatibility/2006" xmlns:p14="http://schemas.microsoft.com/office/powerpoint/2010/main">
    <mc:Choice Requires="p14">
      <p:transition spd="slow" p14:dur="2000" advTm="27090"/>
    </mc:Choice>
    <mc:Fallback xmlns="">
      <p:transition spd="slow" advTm="27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e Attitude-Behaviour Gap: Why We Say One Thing But Do The Opposite -  PsyBlog"/>
          <p:cNvPicPr>
            <a:picLocks noChangeAspect="1" noChangeArrowheads="1"/>
          </p:cNvPicPr>
          <p:nvPr/>
        </p:nvPicPr>
        <p:blipFill rotWithShape="1">
          <a:blip r:embed="rId4">
            <a:extLst>
              <a:ext uri="{28A0092B-C50C-407E-A947-70E740481C1C}">
                <a14:useLocalDpi xmlns:a14="http://schemas.microsoft.com/office/drawing/2010/main" val="0"/>
              </a:ext>
            </a:extLst>
          </a:blip>
          <a:srcRect l="6344" r="14807" b="2"/>
          <a:stretch/>
        </p:blipFill>
        <p:spPr bwMode="auto">
          <a:xfrm>
            <a:off x="5751506" y="10"/>
            <a:ext cx="6440494"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71094" y="1161288"/>
            <a:ext cx="3438144" cy="1124712"/>
          </a:xfrm>
        </p:spPr>
        <p:txBody>
          <a:bodyPr anchor="b">
            <a:normAutofit/>
          </a:bodyPr>
          <a:lstStyle/>
          <a:p>
            <a:r>
              <a:rPr lang="en-US" sz="2800"/>
              <a:t>Ethical Consumption ‘Gap’</a:t>
            </a:r>
          </a:p>
        </p:txBody>
      </p:sp>
      <p:sp>
        <p:nvSpPr>
          <p:cNvPr id="75" name="Rectangle 7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71094" y="2718054"/>
            <a:ext cx="5380412" cy="3931224"/>
          </a:xfrm>
        </p:spPr>
        <p:txBody>
          <a:bodyPr anchor="t">
            <a:normAutofit fontScale="85000" lnSpcReduction="20000"/>
          </a:bodyPr>
          <a:lstStyle/>
          <a:p>
            <a:r>
              <a:rPr lang="en-US" sz="1800" dirty="0"/>
              <a:t>Do consumers really care about corporate responsibility? Highlighting the attitude-</a:t>
            </a:r>
            <a:r>
              <a:rPr lang="en-US" sz="1800" dirty="0" err="1"/>
              <a:t>behaviour</a:t>
            </a:r>
            <a:r>
              <a:rPr lang="en-US" sz="1800" dirty="0"/>
              <a:t> gap</a:t>
            </a:r>
          </a:p>
          <a:p>
            <a:r>
              <a:rPr lang="en-GB" sz="1800" dirty="0"/>
              <a:t>Practice what you preach!?</a:t>
            </a:r>
          </a:p>
          <a:p>
            <a:r>
              <a:rPr lang="en-US" sz="1800" dirty="0"/>
              <a:t>How can environmental information align consumer </a:t>
            </a:r>
            <a:r>
              <a:rPr lang="en-US" sz="1800" dirty="0" err="1"/>
              <a:t>behaviour</a:t>
            </a:r>
            <a:r>
              <a:rPr lang="en-US" sz="1800" dirty="0"/>
              <a:t> with attitude?</a:t>
            </a:r>
          </a:p>
          <a:p>
            <a:r>
              <a:rPr lang="en-US" sz="1800" dirty="0"/>
              <a:t>Saying one thing and doing another</a:t>
            </a:r>
          </a:p>
          <a:p>
            <a:r>
              <a:rPr lang="en-US" sz="1800" dirty="0"/>
              <a:t>Why green consumers continue to fly</a:t>
            </a:r>
          </a:p>
          <a:p>
            <a:r>
              <a:rPr lang="en-US" sz="1800" dirty="0"/>
              <a:t>Minimizing the young consumers’ attitude-</a:t>
            </a:r>
            <a:r>
              <a:rPr lang="en-US" sz="1800" dirty="0" err="1"/>
              <a:t>behaviour</a:t>
            </a:r>
            <a:r>
              <a:rPr lang="en-US" sz="1800" dirty="0"/>
              <a:t> gap in green purchasing</a:t>
            </a:r>
          </a:p>
          <a:p>
            <a:r>
              <a:rPr lang="en-US" sz="1800" dirty="0"/>
              <a:t>Why people don’t take their concerns about fair trade to the supermarket</a:t>
            </a:r>
          </a:p>
          <a:p>
            <a:r>
              <a:rPr lang="en-US" sz="1800" dirty="0"/>
              <a:t>Why ethical consumers don’t walk the talk</a:t>
            </a:r>
          </a:p>
          <a:p>
            <a:r>
              <a:rPr lang="en-US" sz="1800" dirty="0"/>
              <a:t>Care and commitment in ethical consumption: An exploration of the attitude-</a:t>
            </a:r>
            <a:r>
              <a:rPr lang="en-US" sz="1800" dirty="0" err="1"/>
              <a:t>behaviour</a:t>
            </a:r>
            <a:r>
              <a:rPr lang="en-US" sz="1800" dirty="0"/>
              <a:t> gap</a:t>
            </a:r>
          </a:p>
          <a:p>
            <a:r>
              <a:rPr lang="en-US" sz="1800" dirty="0"/>
              <a:t>The ideology of the ethical consumption gap…</a:t>
            </a: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702174657"/>
      </p:ext>
    </p:extLst>
  </p:cSld>
  <p:clrMapOvr>
    <a:masterClrMapping/>
  </p:clrMapOvr>
  <mc:AlternateContent xmlns:mc="http://schemas.openxmlformats.org/markup-compatibility/2006" xmlns:p14="http://schemas.microsoft.com/office/powerpoint/2010/main">
    <mc:Choice Requires="p14">
      <p:transition spd="slow" p14:dur="2000" advTm="29745"/>
    </mc:Choice>
    <mc:Fallback xmlns="">
      <p:transition spd="slow" advTm="29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97762" y="640080"/>
            <a:ext cx="6251110" cy="3566160"/>
          </a:xfrm>
        </p:spPr>
        <p:txBody>
          <a:bodyPr vert="horz" lIns="91440" tIns="45720" rIns="91440" bIns="45720" rtlCol="0" anchor="b">
            <a:normAutofit/>
          </a:bodyPr>
          <a:lstStyle/>
          <a:p>
            <a:r>
              <a:rPr lang="en-US" sz="5400"/>
              <a:t>Social desirability bias</a:t>
            </a:r>
          </a:p>
        </p:txBody>
      </p:sp>
      <p:pic>
        <p:nvPicPr>
          <p:cNvPr id="1026" name="Picture 2" descr="he Myth of the Ethical Consumer Paperback with DVD: Amazon.co.uk:  Devinney, Timothy"/>
          <p:cNvPicPr>
            <a:picLocks noChangeAspect="1" noChangeArrowheads="1"/>
          </p:cNvPicPr>
          <p:nvPr/>
        </p:nvPicPr>
        <p:blipFill rotWithShape="1">
          <a:blip r:embed="rId4">
            <a:extLst>
              <a:ext uri="{28A0092B-C50C-407E-A947-70E740481C1C}">
                <a14:useLocalDpi xmlns:a14="http://schemas.microsoft.com/office/drawing/2010/main" val="0"/>
              </a:ext>
            </a:extLst>
          </a:blip>
          <a:srcRect t="1734"/>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3"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531588131"/>
      </p:ext>
    </p:extLst>
  </p:cSld>
  <p:clrMapOvr>
    <a:masterClrMapping/>
  </p:clrMapOvr>
  <mc:AlternateContent xmlns:mc="http://schemas.openxmlformats.org/markup-compatibility/2006" xmlns:p14="http://schemas.microsoft.com/office/powerpoint/2010/main">
    <mc:Choice Requires="p14">
      <p:transition spd="slow" p14:dur="2000" advTm="56996"/>
    </mc:Choice>
    <mc:Fallback xmlns="">
      <p:transition spd="slow" advTm="56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Freeform: Shape 74">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Shape 80">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3" name="Isosceles Triangle 82">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descr="heory of Planned Behavior Explained with Example"/>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536213" y="643467"/>
            <a:ext cx="7119573" cy="557106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5" name="Isosceles Triangle 84">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78463818"/>
      </p:ext>
    </p:extLst>
  </p:cSld>
  <p:clrMapOvr>
    <a:masterClrMapping/>
  </p:clrMapOvr>
  <mc:AlternateContent xmlns:mc="http://schemas.openxmlformats.org/markup-compatibility/2006" xmlns:p14="http://schemas.microsoft.com/office/powerpoint/2010/main">
    <mc:Choice Requires="p14">
      <p:transition spd="slow" p14:dur="2000" advTm="144121"/>
    </mc:Choice>
    <mc:Fallback xmlns="">
      <p:transition spd="slow" advTm="144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2"/>
          <p:cNvSpPr>
            <a:spLocks noGrp="1" noChangeArrowheads="1"/>
          </p:cNvSpPr>
          <p:nvPr>
            <p:ph type="title"/>
          </p:nvPr>
        </p:nvSpPr>
        <p:spPr/>
        <p:txBody>
          <a:bodyPr/>
          <a:lstStyle/>
          <a:p>
            <a:pPr algn="l"/>
            <a:r>
              <a:rPr lang="en-US" altLang="en-US" dirty="0">
                <a:latin typeface="Calibri Light" panose="020F0302020204030204" pitchFamily="34" charset="0"/>
              </a:rPr>
              <a:t>TRA/TPB Additions/Modifications</a:t>
            </a:r>
            <a:endParaRPr lang="en-GB" altLang="en-US" dirty="0">
              <a:latin typeface="Calibri Light" panose="020F0302020204030204" pitchFamily="34" charset="0"/>
            </a:endParaRPr>
          </a:p>
        </p:txBody>
      </p:sp>
      <p:sp>
        <p:nvSpPr>
          <p:cNvPr id="4" name="Content Placeholder 3">
            <a:extLst>
              <a:ext uri="{FF2B5EF4-FFF2-40B4-BE49-F238E27FC236}">
                <a16:creationId xmlns:a16="http://schemas.microsoft.com/office/drawing/2014/main" id="{F564D670-9DFF-41D7-A5ED-A4DD57796FF4}"/>
              </a:ext>
            </a:extLst>
          </p:cNvPr>
          <p:cNvSpPr>
            <a:spLocks noGrp="1"/>
          </p:cNvSpPr>
          <p:nvPr>
            <p:ph idx="1"/>
          </p:nvPr>
        </p:nvSpPr>
        <p:spPr>
          <a:xfrm>
            <a:off x="933449" y="1620386"/>
            <a:ext cx="10676913" cy="5113338"/>
          </a:xfrm>
        </p:spPr>
        <p:txBody>
          <a:bodyPr>
            <a:normAutofit/>
          </a:bodyPr>
          <a:lstStyle/>
          <a:p>
            <a:pPr>
              <a:defRPr/>
            </a:pPr>
            <a:r>
              <a:rPr lang="en-GB" altLang="en-US" sz="2200" dirty="0">
                <a:latin typeface="Calibri Light" panose="020F0302020204030204" pitchFamily="34" charset="0"/>
              </a:rPr>
              <a:t>Ethical/moral obligation (e.g., McEachern </a:t>
            </a:r>
            <a:r>
              <a:rPr lang="en-GB" altLang="en-US" sz="2200" i="1" dirty="0">
                <a:latin typeface="Calibri Light" panose="020F0302020204030204" pitchFamily="34" charset="0"/>
              </a:rPr>
              <a:t>et al</a:t>
            </a:r>
            <a:r>
              <a:rPr lang="en-GB" altLang="en-US" sz="2200" dirty="0">
                <a:latin typeface="Calibri Light" panose="020F0302020204030204" pitchFamily="34" charset="0"/>
              </a:rPr>
              <a:t>., 2007; Ozcaglar-Toulouse </a:t>
            </a:r>
            <a:r>
              <a:rPr lang="en-GB" altLang="en-US" sz="2200" i="1" dirty="0">
                <a:latin typeface="Calibri Light" panose="020F0302020204030204" pitchFamily="34" charset="0"/>
              </a:rPr>
              <a:t>et al.</a:t>
            </a:r>
            <a:r>
              <a:rPr lang="en-GB" altLang="en-US" sz="2200" dirty="0">
                <a:latin typeface="Calibri Light" panose="020F0302020204030204" pitchFamily="34" charset="0"/>
              </a:rPr>
              <a:t>, 2006; Shaw and Shiu, 2003; Sparks </a:t>
            </a:r>
            <a:r>
              <a:rPr lang="en-GB" altLang="en-US" sz="2200" i="1" dirty="0">
                <a:latin typeface="Calibri Light" panose="020F0302020204030204" pitchFamily="34" charset="0"/>
              </a:rPr>
              <a:t>et al.</a:t>
            </a:r>
            <a:r>
              <a:rPr lang="en-GB" altLang="en-US" sz="2200" dirty="0">
                <a:latin typeface="Calibri Light" panose="020F0302020204030204" pitchFamily="34" charset="0"/>
              </a:rPr>
              <a:t>, 1995) </a:t>
            </a:r>
          </a:p>
          <a:p>
            <a:pPr>
              <a:defRPr/>
            </a:pPr>
            <a:r>
              <a:rPr lang="en-GB" altLang="en-US" sz="2200" dirty="0">
                <a:latin typeface="Calibri Light" panose="020F0302020204030204" pitchFamily="34" charset="0"/>
              </a:rPr>
              <a:t>Self-identity (e.g., Bartels and </a:t>
            </a:r>
            <a:r>
              <a:rPr lang="en-GB" altLang="en-US" sz="2200" dirty="0" err="1">
                <a:latin typeface="Calibri Light" panose="020F0302020204030204" pitchFamily="34" charset="0"/>
              </a:rPr>
              <a:t>Hoogendam</a:t>
            </a:r>
            <a:r>
              <a:rPr lang="en-GB" altLang="en-US" sz="2200" dirty="0">
                <a:latin typeface="Calibri Light" panose="020F0302020204030204" pitchFamily="34" charset="0"/>
              </a:rPr>
              <a:t>, 2011; Cook </a:t>
            </a:r>
            <a:r>
              <a:rPr lang="en-GB" altLang="en-US" sz="2200" i="1" dirty="0">
                <a:latin typeface="Calibri Light" panose="020F0302020204030204" pitchFamily="34" charset="0"/>
              </a:rPr>
              <a:t>et al.</a:t>
            </a:r>
            <a:r>
              <a:rPr lang="en-GB" altLang="en-US" sz="2200" dirty="0">
                <a:latin typeface="Calibri Light" panose="020F0302020204030204" pitchFamily="34" charset="0"/>
              </a:rPr>
              <a:t>, 2002; Fielding </a:t>
            </a:r>
            <a:r>
              <a:rPr lang="en-GB" altLang="en-US" sz="2200" i="1" dirty="0">
                <a:latin typeface="Calibri Light" panose="020F0302020204030204" pitchFamily="34" charset="0"/>
              </a:rPr>
              <a:t>et al.</a:t>
            </a:r>
            <a:r>
              <a:rPr lang="en-GB" altLang="en-US" sz="2200" dirty="0">
                <a:latin typeface="Calibri Light" panose="020F0302020204030204" pitchFamily="34" charset="0"/>
              </a:rPr>
              <a:t>, 2008) </a:t>
            </a:r>
          </a:p>
          <a:p>
            <a:pPr>
              <a:defRPr/>
            </a:pPr>
            <a:r>
              <a:rPr lang="en-GB" altLang="en-US" sz="2200" dirty="0">
                <a:latin typeface="Calibri Light" panose="020F0302020204030204" pitchFamily="34" charset="0"/>
              </a:rPr>
              <a:t>Information (e.g., Bergin-Seers and </a:t>
            </a:r>
            <a:r>
              <a:rPr lang="en-GB" altLang="en-US" sz="2200" dirty="0" err="1">
                <a:latin typeface="Calibri Light" panose="020F0302020204030204" pitchFamily="34" charset="0"/>
              </a:rPr>
              <a:t>Mair</a:t>
            </a:r>
            <a:r>
              <a:rPr lang="en-GB" altLang="en-US" sz="2200" dirty="0">
                <a:latin typeface="Calibri Light" panose="020F0302020204030204" pitchFamily="34" charset="0"/>
              </a:rPr>
              <a:t>, 2009; </a:t>
            </a:r>
            <a:r>
              <a:rPr lang="en-GB" altLang="en-US" sz="2200" dirty="0" err="1">
                <a:latin typeface="Calibri Light" panose="020F0302020204030204" pitchFamily="34" charset="0"/>
              </a:rPr>
              <a:t>Pelsmacker</a:t>
            </a:r>
            <a:r>
              <a:rPr lang="en-GB" altLang="en-US" sz="2200" dirty="0">
                <a:latin typeface="Calibri Light" panose="020F0302020204030204" pitchFamily="34" charset="0"/>
              </a:rPr>
              <a:t> and </a:t>
            </a:r>
            <a:r>
              <a:rPr lang="en-GB" altLang="en-US" sz="2200" dirty="0" err="1">
                <a:latin typeface="Calibri Light" panose="020F0302020204030204" pitchFamily="34" charset="0"/>
              </a:rPr>
              <a:t>Janssens</a:t>
            </a:r>
            <a:r>
              <a:rPr lang="en-GB" altLang="en-US" sz="2200" dirty="0">
                <a:latin typeface="Calibri Light" panose="020F0302020204030204" pitchFamily="34" charset="0"/>
              </a:rPr>
              <a:t>, 2007)</a:t>
            </a:r>
          </a:p>
          <a:p>
            <a:pPr>
              <a:defRPr/>
            </a:pPr>
            <a:r>
              <a:rPr lang="en-GB" altLang="en-US" sz="2200" dirty="0">
                <a:latin typeface="Calibri Light" panose="020F0302020204030204" pitchFamily="34" charset="0"/>
              </a:rPr>
              <a:t>Willingness to pay (</a:t>
            </a:r>
            <a:r>
              <a:rPr lang="en-GB" altLang="en-US" sz="2200" dirty="0" err="1">
                <a:latin typeface="Calibri Light" panose="020F0302020204030204" pitchFamily="34" charset="0"/>
              </a:rPr>
              <a:t>e.g</a:t>
            </a:r>
            <a:r>
              <a:rPr lang="en-GB" altLang="en-US" sz="2200" dirty="0">
                <a:latin typeface="Calibri Light" panose="020F0302020204030204" pitchFamily="34" charset="0"/>
              </a:rPr>
              <a:t>, Ha-Brookshire and </a:t>
            </a:r>
            <a:r>
              <a:rPr lang="en-GB" altLang="en-US" sz="2200" dirty="0" err="1">
                <a:latin typeface="Calibri Light" panose="020F0302020204030204" pitchFamily="34" charset="0"/>
              </a:rPr>
              <a:t>Norum</a:t>
            </a:r>
            <a:r>
              <a:rPr lang="en-GB" altLang="en-US" sz="2200" dirty="0">
                <a:latin typeface="Calibri Light" panose="020F0302020204030204" pitchFamily="34" charset="0"/>
              </a:rPr>
              <a:t>, 2011)</a:t>
            </a:r>
          </a:p>
          <a:p>
            <a:pPr>
              <a:defRPr/>
            </a:pPr>
            <a:r>
              <a:rPr lang="en-GB" altLang="en-US" sz="2200" dirty="0">
                <a:latin typeface="Calibri Light" panose="020F0302020204030204" pitchFamily="34" charset="0"/>
              </a:rPr>
              <a:t>Involvement (e.g., Barber </a:t>
            </a:r>
            <a:r>
              <a:rPr lang="en-GB" altLang="en-US" sz="2200" i="1" dirty="0">
                <a:latin typeface="Calibri Light" panose="020F0302020204030204" pitchFamily="34" charset="0"/>
              </a:rPr>
              <a:t>et al.</a:t>
            </a:r>
            <a:r>
              <a:rPr lang="en-GB" altLang="en-US" sz="2200" dirty="0">
                <a:latin typeface="Calibri Light" panose="020F0302020204030204" pitchFamily="34" charset="0"/>
              </a:rPr>
              <a:t>, 2010; </a:t>
            </a:r>
            <a:r>
              <a:rPr lang="en-GB" altLang="en-US" sz="2200" dirty="0" err="1">
                <a:latin typeface="Calibri Light" panose="020F0302020204030204" pitchFamily="34" charset="0"/>
              </a:rPr>
              <a:t>Vermeir</a:t>
            </a:r>
            <a:r>
              <a:rPr lang="en-GB" altLang="en-US" sz="2200" dirty="0">
                <a:latin typeface="Calibri Light" panose="020F0302020204030204" pitchFamily="34" charset="0"/>
              </a:rPr>
              <a:t> and </a:t>
            </a:r>
            <a:r>
              <a:rPr lang="en-GB" altLang="en-US" sz="2200" dirty="0" err="1">
                <a:latin typeface="Calibri Light" panose="020F0302020204030204" pitchFamily="34" charset="0"/>
              </a:rPr>
              <a:t>Verbeke</a:t>
            </a:r>
            <a:r>
              <a:rPr lang="en-GB" altLang="en-US" sz="2200" dirty="0">
                <a:latin typeface="Calibri Light" panose="020F0302020204030204" pitchFamily="34" charset="0"/>
              </a:rPr>
              <a:t>, 2006)</a:t>
            </a:r>
          </a:p>
          <a:p>
            <a:pPr>
              <a:defRPr/>
            </a:pPr>
            <a:r>
              <a:rPr lang="en-GB" altLang="en-US" sz="2200" dirty="0">
                <a:latin typeface="Calibri Light" panose="020F0302020204030204" pitchFamily="34" charset="0"/>
              </a:rPr>
              <a:t>Emotion (e.g., Moons and De </a:t>
            </a:r>
            <a:r>
              <a:rPr lang="en-GB" altLang="en-US" sz="2200" dirty="0" err="1">
                <a:latin typeface="Calibri Light" panose="020F0302020204030204" pitchFamily="34" charset="0"/>
              </a:rPr>
              <a:t>Pelsmacker</a:t>
            </a:r>
            <a:r>
              <a:rPr lang="en-GB" altLang="en-US" sz="2200" dirty="0">
                <a:latin typeface="Calibri Light" panose="020F0302020204030204" pitchFamily="34" charset="0"/>
              </a:rPr>
              <a:t>, 2012; Spence and Townsend, 2006) </a:t>
            </a:r>
          </a:p>
          <a:p>
            <a:pPr>
              <a:defRPr/>
            </a:pPr>
            <a:r>
              <a:rPr lang="en-GB" altLang="en-US" sz="2200" dirty="0">
                <a:latin typeface="Calibri Light" panose="020F0302020204030204" pitchFamily="34" charset="0"/>
              </a:rPr>
              <a:t>Knowledge (e.g., Annunziata </a:t>
            </a:r>
            <a:r>
              <a:rPr lang="en-GB" altLang="en-US" sz="2200" i="1" dirty="0">
                <a:latin typeface="Calibri Light" panose="020F0302020204030204" pitchFamily="34" charset="0"/>
              </a:rPr>
              <a:t>et al.</a:t>
            </a:r>
            <a:r>
              <a:rPr lang="en-GB" altLang="en-US" sz="2200" dirty="0">
                <a:latin typeface="Calibri Light" panose="020F0302020204030204" pitchFamily="34" charset="0"/>
              </a:rPr>
              <a:t>, 2011; </a:t>
            </a:r>
            <a:r>
              <a:rPr lang="en-GB" altLang="en-US" sz="2200" dirty="0" err="1">
                <a:latin typeface="Calibri Light" panose="020F0302020204030204" pitchFamily="34" charset="0"/>
              </a:rPr>
              <a:t>Dahm</a:t>
            </a:r>
            <a:r>
              <a:rPr lang="en-GB" altLang="en-US" sz="2200" dirty="0">
                <a:latin typeface="Calibri Light" panose="020F0302020204030204" pitchFamily="34" charset="0"/>
              </a:rPr>
              <a:t> </a:t>
            </a:r>
            <a:r>
              <a:rPr lang="en-GB" altLang="en-US" sz="2200" i="1" dirty="0">
                <a:latin typeface="Calibri Light" panose="020F0302020204030204" pitchFamily="34" charset="0"/>
              </a:rPr>
              <a:t>et al.</a:t>
            </a:r>
            <a:r>
              <a:rPr lang="en-GB" altLang="en-US" sz="2200" dirty="0">
                <a:latin typeface="Calibri Light" panose="020F0302020204030204" pitchFamily="34" charset="0"/>
              </a:rPr>
              <a:t>, 2009; De </a:t>
            </a:r>
            <a:r>
              <a:rPr lang="en-GB" altLang="en-US" sz="2200" dirty="0" err="1">
                <a:latin typeface="Calibri Light" panose="020F0302020204030204" pitchFamily="34" charset="0"/>
              </a:rPr>
              <a:t>Pelsmacker</a:t>
            </a:r>
            <a:r>
              <a:rPr lang="en-GB" altLang="en-US" sz="2200" dirty="0">
                <a:latin typeface="Calibri Light" panose="020F0302020204030204" pitchFamily="34" charset="0"/>
              </a:rPr>
              <a:t> </a:t>
            </a:r>
            <a:r>
              <a:rPr lang="en-GB" altLang="en-US" sz="2200" i="1" dirty="0">
                <a:latin typeface="Calibri Light" panose="020F0302020204030204" pitchFamily="34" charset="0"/>
              </a:rPr>
              <a:t>et al.</a:t>
            </a:r>
            <a:r>
              <a:rPr lang="en-GB" altLang="en-US" sz="2200" dirty="0">
                <a:latin typeface="Calibri Light" panose="020F0302020204030204" pitchFamily="34" charset="0"/>
              </a:rPr>
              <a:t>, 2006)</a:t>
            </a:r>
          </a:p>
          <a:p>
            <a:pPr>
              <a:defRPr/>
            </a:pPr>
            <a:r>
              <a:rPr lang="en-GB" altLang="en-US" sz="2200" dirty="0">
                <a:latin typeface="Calibri Light" panose="020F0302020204030204" pitchFamily="34" charset="0"/>
              </a:rPr>
              <a:t>Certainty (e.g., </a:t>
            </a:r>
            <a:r>
              <a:rPr lang="en-GB" altLang="en-US" sz="2200" dirty="0" err="1">
                <a:latin typeface="Calibri Light" panose="020F0302020204030204" pitchFamily="34" charset="0"/>
              </a:rPr>
              <a:t>Vermeir</a:t>
            </a:r>
            <a:r>
              <a:rPr lang="en-GB" altLang="en-US" sz="2200" dirty="0">
                <a:latin typeface="Calibri Light" panose="020F0302020204030204" pitchFamily="34" charset="0"/>
              </a:rPr>
              <a:t> and </a:t>
            </a:r>
            <a:r>
              <a:rPr lang="en-GB" altLang="en-US" sz="2200" dirty="0" err="1">
                <a:latin typeface="Calibri Light" panose="020F0302020204030204" pitchFamily="34" charset="0"/>
              </a:rPr>
              <a:t>Verbeke</a:t>
            </a:r>
            <a:r>
              <a:rPr lang="en-GB" altLang="en-US" sz="2200" dirty="0">
                <a:latin typeface="Calibri Light" panose="020F0302020204030204" pitchFamily="34" charset="0"/>
              </a:rPr>
              <a:t>, 2006)</a:t>
            </a:r>
          </a:p>
          <a:p>
            <a:pPr>
              <a:defRPr/>
            </a:pPr>
            <a:r>
              <a:rPr lang="en-GB" altLang="en-US" sz="2200" dirty="0">
                <a:latin typeface="Calibri Light" panose="020F0302020204030204" pitchFamily="34" charset="0"/>
              </a:rPr>
              <a:t>Perceived consumer effectiveness (e.g., </a:t>
            </a:r>
            <a:r>
              <a:rPr lang="en-GB" altLang="en-US" sz="2200" dirty="0" err="1">
                <a:latin typeface="Calibri Light" panose="020F0302020204030204" pitchFamily="34" charset="0"/>
              </a:rPr>
              <a:t>Vermeir</a:t>
            </a:r>
            <a:r>
              <a:rPr lang="en-GB" altLang="en-US" sz="2200" dirty="0">
                <a:latin typeface="Calibri Light" panose="020F0302020204030204" pitchFamily="34" charset="0"/>
              </a:rPr>
              <a:t> and </a:t>
            </a:r>
            <a:r>
              <a:rPr lang="en-GB" altLang="en-US" sz="2200" dirty="0" err="1">
                <a:latin typeface="Calibri Light" panose="020F0302020204030204" pitchFamily="34" charset="0"/>
              </a:rPr>
              <a:t>Verbeke</a:t>
            </a:r>
            <a:r>
              <a:rPr lang="en-GB" altLang="en-US" sz="2200" dirty="0">
                <a:latin typeface="Calibri Light" panose="020F0302020204030204" pitchFamily="34" charset="0"/>
              </a:rPr>
              <a:t>, 2006)</a:t>
            </a:r>
          </a:p>
          <a:p>
            <a:pPr>
              <a:defRPr/>
            </a:pPr>
            <a:r>
              <a:rPr lang="en-GB" altLang="en-US" sz="2200" dirty="0">
                <a:latin typeface="Calibri Light" panose="020F0302020204030204" pitchFamily="34" charset="0"/>
              </a:rPr>
              <a:t>Perceived risk (e.g., </a:t>
            </a:r>
            <a:r>
              <a:rPr lang="en-GB" altLang="en-US" sz="2200" dirty="0" err="1">
                <a:latin typeface="Calibri Light" panose="020F0302020204030204" pitchFamily="34" charset="0"/>
              </a:rPr>
              <a:t>Ramkissoon</a:t>
            </a:r>
            <a:r>
              <a:rPr lang="en-GB" altLang="en-US" sz="2200" dirty="0">
                <a:latin typeface="Calibri Light" panose="020F0302020204030204" pitchFamily="34" charset="0"/>
              </a:rPr>
              <a:t> and </a:t>
            </a:r>
            <a:r>
              <a:rPr lang="en-GB" altLang="en-US" sz="2200" dirty="0" err="1">
                <a:latin typeface="Calibri Light" panose="020F0302020204030204" pitchFamily="34" charset="0"/>
              </a:rPr>
              <a:t>Nunkoo</a:t>
            </a:r>
            <a:r>
              <a:rPr lang="en-GB" altLang="en-US" sz="2200" dirty="0">
                <a:latin typeface="Calibri Light" panose="020F0302020204030204" pitchFamily="34" charset="0"/>
              </a:rPr>
              <a:t>, 2011)</a:t>
            </a:r>
          </a:p>
          <a:p>
            <a:pPr>
              <a:defRPr/>
            </a:pPr>
            <a:r>
              <a:rPr lang="en-GB" altLang="en-US" sz="2200" dirty="0">
                <a:latin typeface="Calibri Light" panose="020F0302020204030204" pitchFamily="34" charset="0"/>
              </a:rPr>
              <a:t>Values (e.g., Kaiser </a:t>
            </a:r>
            <a:r>
              <a:rPr lang="en-GB" altLang="en-US" sz="2200" i="1" dirty="0">
                <a:latin typeface="Calibri Light" panose="020F0302020204030204" pitchFamily="34" charset="0"/>
              </a:rPr>
              <a:t>et al., </a:t>
            </a:r>
            <a:r>
              <a:rPr lang="en-GB" altLang="en-US" sz="2200" dirty="0">
                <a:latin typeface="Calibri Light" panose="020F0302020204030204" pitchFamily="34" charset="0"/>
              </a:rPr>
              <a:t>1999; </a:t>
            </a:r>
            <a:r>
              <a:rPr lang="en-GB" altLang="en-US" sz="2200" dirty="0" err="1">
                <a:latin typeface="Calibri Light" panose="020F0302020204030204" pitchFamily="34" charset="0"/>
              </a:rPr>
              <a:t>Thøgersen</a:t>
            </a:r>
            <a:r>
              <a:rPr lang="en-GB" altLang="en-US" sz="2200" dirty="0">
                <a:latin typeface="Calibri Light" panose="020F0302020204030204" pitchFamily="34" charset="0"/>
              </a:rPr>
              <a:t> and Zhou, 2012). </a:t>
            </a:r>
          </a:p>
        </p:txBody>
      </p:sp>
      <p:pic>
        <p:nvPicPr>
          <p:cNvPr id="2" name="Sound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1417036612"/>
      </p:ext>
    </p:extLst>
  </p:cSld>
  <p:clrMapOvr>
    <a:masterClrMapping/>
  </p:clrMapOvr>
  <mc:AlternateContent xmlns:mc="http://schemas.openxmlformats.org/markup-compatibility/2006" xmlns:p14="http://schemas.microsoft.com/office/powerpoint/2010/main">
    <mc:Choice Requires="p14">
      <p:transition spd="slow" p14:dur="2000" advTm="39174"/>
    </mc:Choice>
    <mc:Fallback xmlns="">
      <p:transition spd="slow" advTm="39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500"/>
                                        <p:tgtEl>
                                          <p:spTgt spid="4">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500"/>
                                        <p:tgtEl>
                                          <p:spTgt spid="4">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fade">
                                      <p:cBhvr>
                                        <p:cTn id="26" dur="500"/>
                                        <p:tgtEl>
                                          <p:spTgt spid="4">
                                            <p:txEl>
                                              <p:pRg st="3" end="3"/>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fade">
                                      <p:cBhvr>
                                        <p:cTn id="31" dur="500"/>
                                        <p:tgtEl>
                                          <p:spTgt spid="4">
                                            <p:txEl>
                                              <p:pRg st="4" end="4"/>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txEl>
                                              <p:pRg st="5" end="5"/>
                                            </p:txEl>
                                          </p:spTgt>
                                        </p:tgtEl>
                                        <p:attrNameLst>
                                          <p:attrName>style.visibility</p:attrName>
                                        </p:attrNameLst>
                                      </p:cBhvr>
                                      <p:to>
                                        <p:strVal val="visible"/>
                                      </p:to>
                                    </p:set>
                                    <p:animEffect transition="in" filter="fade">
                                      <p:cBhvr>
                                        <p:cTn id="36" dur="500"/>
                                        <p:tgtEl>
                                          <p:spTgt spid="4">
                                            <p:txEl>
                                              <p:pRg st="5" end="5"/>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
                                            <p:txEl>
                                              <p:pRg st="6" end="6"/>
                                            </p:txEl>
                                          </p:spTgt>
                                        </p:tgtEl>
                                        <p:attrNameLst>
                                          <p:attrName>style.visibility</p:attrName>
                                        </p:attrNameLst>
                                      </p:cBhvr>
                                      <p:to>
                                        <p:strVal val="visible"/>
                                      </p:to>
                                    </p:set>
                                    <p:animEffect transition="in" filter="fade">
                                      <p:cBhvr>
                                        <p:cTn id="41" dur="500"/>
                                        <p:tgtEl>
                                          <p:spTgt spid="4">
                                            <p:txEl>
                                              <p:pRg st="6" end="6"/>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
                                            <p:txEl>
                                              <p:pRg st="7" end="7"/>
                                            </p:txEl>
                                          </p:spTgt>
                                        </p:tgtEl>
                                        <p:attrNameLst>
                                          <p:attrName>style.visibility</p:attrName>
                                        </p:attrNameLst>
                                      </p:cBhvr>
                                      <p:to>
                                        <p:strVal val="visible"/>
                                      </p:to>
                                    </p:set>
                                    <p:animEffect transition="in" filter="fade">
                                      <p:cBhvr>
                                        <p:cTn id="46" dur="500"/>
                                        <p:tgtEl>
                                          <p:spTgt spid="4">
                                            <p:txEl>
                                              <p:pRg st="7" end="7"/>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
                                            <p:txEl>
                                              <p:pRg st="8" end="8"/>
                                            </p:txEl>
                                          </p:spTgt>
                                        </p:tgtEl>
                                        <p:attrNameLst>
                                          <p:attrName>style.visibility</p:attrName>
                                        </p:attrNameLst>
                                      </p:cBhvr>
                                      <p:to>
                                        <p:strVal val="visible"/>
                                      </p:to>
                                    </p:set>
                                    <p:animEffect transition="in" filter="fade">
                                      <p:cBhvr>
                                        <p:cTn id="51" dur="500"/>
                                        <p:tgtEl>
                                          <p:spTgt spid="4">
                                            <p:txEl>
                                              <p:pRg st="8" end="8"/>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4">
                                            <p:txEl>
                                              <p:pRg st="9" end="9"/>
                                            </p:txEl>
                                          </p:spTgt>
                                        </p:tgtEl>
                                        <p:attrNameLst>
                                          <p:attrName>style.visibility</p:attrName>
                                        </p:attrNameLst>
                                      </p:cBhvr>
                                      <p:to>
                                        <p:strVal val="visible"/>
                                      </p:to>
                                    </p:set>
                                    <p:animEffect transition="in" filter="fade">
                                      <p:cBhvr>
                                        <p:cTn id="56" dur="500"/>
                                        <p:tgtEl>
                                          <p:spTgt spid="4">
                                            <p:txEl>
                                              <p:pRg st="9" end="9"/>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4">
                                            <p:txEl>
                                              <p:pRg st="10" end="10"/>
                                            </p:txEl>
                                          </p:spTgt>
                                        </p:tgtEl>
                                        <p:attrNameLst>
                                          <p:attrName>style.visibility</p:attrName>
                                        </p:attrNameLst>
                                      </p:cBhvr>
                                      <p:to>
                                        <p:strVal val="visible"/>
                                      </p:to>
                                    </p:set>
                                    <p:animEffect transition="in" filter="fade">
                                      <p:cBhvr>
                                        <p:cTn id="61"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2" fill="hold" display="0">
                  <p:stCondLst>
                    <p:cond delay="indefinite"/>
                  </p:stCondLst>
                  <p:endCondLst>
                    <p:cond evt="onStopAudio" delay="0">
                      <p:tgtEl>
                        <p:sldTgt/>
                      </p:tgtEl>
                    </p:cond>
                  </p:endCondLst>
                </p:cTn>
                <p:tgtEl>
                  <p:spTgt spid="2"/>
                </p:tgtEl>
              </p:cMediaNode>
            </p:audio>
          </p:childTnLst>
        </p:cTn>
      </p:par>
    </p:tnLst>
    <p:bldLst>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094105" y="802955"/>
            <a:ext cx="4977976" cy="1454051"/>
          </a:xfrm>
        </p:spPr>
        <p:txBody>
          <a:bodyPr>
            <a:normAutofit/>
          </a:bodyPr>
          <a:lstStyle/>
          <a:p>
            <a:r>
              <a:rPr lang="en-US">
                <a:solidFill>
                  <a:srgbClr val="000000"/>
                </a:solidFill>
              </a:rPr>
              <a:t>Gap?</a:t>
            </a:r>
          </a:p>
        </p:txBody>
      </p:sp>
      <p:sp>
        <p:nvSpPr>
          <p:cNvPr id="75"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122" name="Picture 2" descr="losing the Leadership Gap - The European Business Review"/>
          <p:cNvPicPr>
            <a:picLocks noChangeAspect="1" noChangeArrowheads="1"/>
          </p:cNvPicPr>
          <p:nvPr/>
        </p:nvPicPr>
        <p:blipFill rotWithShape="1">
          <a:blip r:embed="rId5">
            <a:alphaModFix/>
            <a:extLst>
              <a:ext uri="{28A0092B-C50C-407E-A947-70E740481C1C}">
                <a14:useLocalDpi xmlns:a14="http://schemas.microsoft.com/office/drawing/2010/main" val="0"/>
              </a:ext>
            </a:extLst>
          </a:blip>
          <a:srcRect l="19822" r="8614" b="1"/>
          <a:stretch/>
        </p:blipFill>
        <p:spPr bwMode="auto">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6090574" y="2421682"/>
            <a:ext cx="4977578" cy="3639289"/>
          </a:xfrm>
        </p:spPr>
        <p:txBody>
          <a:bodyPr anchor="ctr">
            <a:normAutofit/>
          </a:bodyPr>
          <a:lstStyle/>
          <a:p>
            <a:r>
              <a:rPr lang="en-US" sz="2000" dirty="0">
                <a:solidFill>
                  <a:srgbClr val="000000"/>
                </a:solidFill>
              </a:rPr>
              <a:t>Variation in findings</a:t>
            </a:r>
          </a:p>
          <a:p>
            <a:r>
              <a:rPr lang="en-US" sz="2000" dirty="0" err="1">
                <a:solidFill>
                  <a:srgbClr val="000000"/>
                </a:solidFill>
              </a:rPr>
              <a:t>Behavioural</a:t>
            </a:r>
            <a:r>
              <a:rPr lang="en-US" sz="2000" dirty="0">
                <a:solidFill>
                  <a:srgbClr val="000000"/>
                </a:solidFill>
              </a:rPr>
              <a:t> Context</a:t>
            </a:r>
          </a:p>
          <a:p>
            <a:r>
              <a:rPr lang="en-US" sz="2000" dirty="0">
                <a:solidFill>
                  <a:srgbClr val="000000"/>
                </a:solidFill>
              </a:rPr>
              <a:t>Challenging </a:t>
            </a:r>
            <a:r>
              <a:rPr lang="en-US" sz="2000" dirty="0" err="1">
                <a:solidFill>
                  <a:srgbClr val="000000"/>
                </a:solidFill>
              </a:rPr>
              <a:t>behaviours</a:t>
            </a:r>
            <a:endParaRPr lang="en-US" sz="2000" dirty="0">
              <a:solidFill>
                <a:srgbClr val="000000"/>
              </a:solidFill>
            </a:endParaRPr>
          </a:p>
          <a:p>
            <a:pPr marL="0" indent="0" algn="r">
              <a:buNone/>
            </a:pPr>
            <a:r>
              <a:rPr lang="en-GB" altLang="en-US" sz="1800" dirty="0">
                <a:latin typeface="Calibri Light" panose="020F0302020204030204" pitchFamily="34" charset="0"/>
              </a:rPr>
              <a:t>Hassan, </a:t>
            </a:r>
            <a:r>
              <a:rPr lang="en-GB" altLang="en-US" sz="1800" dirty="0" err="1">
                <a:latin typeface="Calibri Light" panose="020F0302020204030204" pitchFamily="34" charset="0"/>
              </a:rPr>
              <a:t>Shiu</a:t>
            </a:r>
            <a:r>
              <a:rPr lang="en-GB" altLang="en-US" sz="1800" dirty="0">
                <a:latin typeface="Calibri Light" panose="020F0302020204030204" pitchFamily="34" charset="0"/>
              </a:rPr>
              <a:t> &amp; Shaw, 2016</a:t>
            </a: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873370638"/>
      </p:ext>
    </p:extLst>
  </p:cSld>
  <p:clrMapOvr>
    <a:masterClrMapping/>
  </p:clrMapOvr>
  <mc:AlternateContent xmlns:mc="http://schemas.openxmlformats.org/markup-compatibility/2006" xmlns:p14="http://schemas.microsoft.com/office/powerpoint/2010/main">
    <mc:Choice Requires="p14">
      <p:transition spd="slow" p14:dur="2000" advTm="346507"/>
    </mc:Choice>
    <mc:Fallback xmlns="">
      <p:transition spd="slow" advTm="346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8|11.7|2.9|6"/>
</p:tagLst>
</file>

<file path=ppt/tags/tag2.xml><?xml version="1.0" encoding="utf-8"?>
<p:tagLst xmlns:a="http://schemas.openxmlformats.org/drawingml/2006/main" xmlns:r="http://schemas.openxmlformats.org/officeDocument/2006/relationships" xmlns:p="http://schemas.openxmlformats.org/presentationml/2006/main">
  <p:tag name="TIMING" val="|10.7|3.2|1.8|1.5|1.6|1.5|1.2|0.8|1.4|1.7|1.4"/>
</p:tagLst>
</file>

<file path=ppt/tags/tag3.xml><?xml version="1.0" encoding="utf-8"?>
<p:tagLst xmlns:a="http://schemas.openxmlformats.org/drawingml/2006/main" xmlns:r="http://schemas.openxmlformats.org/officeDocument/2006/relationships" xmlns:p="http://schemas.openxmlformats.org/presentationml/2006/main">
  <p:tag name="TIMING" val="|3.5|96.9|44.5|5.2"/>
</p:tagLst>
</file>

<file path=ppt/tags/tag4.xml><?xml version="1.0" encoding="utf-8"?>
<p:tagLst xmlns:a="http://schemas.openxmlformats.org/drawingml/2006/main" xmlns:r="http://schemas.openxmlformats.org/officeDocument/2006/relationships" xmlns:p="http://schemas.openxmlformats.org/presentationml/2006/main">
  <p:tag name="TIMING" val="|12.7"/>
</p:tagLst>
</file>

<file path=ppt/tags/tag5.xml><?xml version="1.0" encoding="utf-8"?>
<p:tagLst xmlns:a="http://schemas.openxmlformats.org/drawingml/2006/main" xmlns:r="http://schemas.openxmlformats.org/officeDocument/2006/relationships" xmlns:p="http://schemas.openxmlformats.org/presentationml/2006/main">
  <p:tag name="TIMING" val="|12.6|12.5|2.6"/>
</p:tagLst>
</file>

<file path=ppt/tags/tag6.xml><?xml version="1.0" encoding="utf-8"?>
<p:tagLst xmlns:a="http://schemas.openxmlformats.org/drawingml/2006/main" xmlns:r="http://schemas.openxmlformats.org/officeDocument/2006/relationships" xmlns:p="http://schemas.openxmlformats.org/presentationml/2006/main">
  <p:tag name="TIMING" val="|1.7|1.5|1.8|2|2.3"/>
</p:tagLst>
</file>

<file path=ppt/tags/tag7.xml><?xml version="1.0" encoding="utf-8"?>
<p:tagLst xmlns:a="http://schemas.openxmlformats.org/drawingml/2006/main" xmlns:r="http://schemas.openxmlformats.org/officeDocument/2006/relationships" xmlns:p="http://schemas.openxmlformats.org/presentationml/2006/main">
  <p:tag name="TIMING" val="|23"/>
</p:tagLst>
</file>

<file path=ppt/tags/tag8.xml><?xml version="1.0" encoding="utf-8"?>
<p:tagLst xmlns:a="http://schemas.openxmlformats.org/drawingml/2006/main" xmlns:r="http://schemas.openxmlformats.org/officeDocument/2006/relationships" xmlns:p="http://schemas.openxmlformats.org/presentationml/2006/main">
  <p:tag name="TIMING" val="|6.3|21.5"/>
</p:tagLst>
</file>

<file path=ppt/tags/tag9.xml><?xml version="1.0" encoding="utf-8"?>
<p:tagLst xmlns:a="http://schemas.openxmlformats.org/drawingml/2006/main" xmlns:r="http://schemas.openxmlformats.org/officeDocument/2006/relationships" xmlns:p="http://schemas.openxmlformats.org/presentationml/2006/main">
  <p:tag name="TIMING" val="|4.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4191</TotalTime>
  <Words>1980</Words>
  <Application>Microsoft Office PowerPoint</Application>
  <PresentationFormat>Widescreen</PresentationFormat>
  <Paragraphs>168</Paragraphs>
  <Slides>31</Slides>
  <Notes>10</Notes>
  <HiddenSlides>0</HiddenSlides>
  <MMClips>31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Arial</vt:lpstr>
      <vt:lpstr>Calibri</vt:lpstr>
      <vt:lpstr>Calibri Light</vt:lpstr>
      <vt:lpstr>Monotype Sorts</vt:lpstr>
      <vt:lpstr>Times New Roman</vt:lpstr>
      <vt:lpstr>Wingdings</vt:lpstr>
      <vt:lpstr>Office Theme</vt:lpstr>
      <vt:lpstr>Unit 2.2 Consumer Perspectives in Marketing Ethics </vt:lpstr>
      <vt:lpstr>Aims</vt:lpstr>
      <vt:lpstr>PowerPoint Presentation</vt:lpstr>
      <vt:lpstr>Who’s behaviour must change?</vt:lpstr>
      <vt:lpstr>Ethical Consumption ‘Gap’</vt:lpstr>
      <vt:lpstr>Social desirability bias</vt:lpstr>
      <vt:lpstr>PowerPoint Presentation</vt:lpstr>
      <vt:lpstr>TRA/TPB Additions/Modifications</vt:lpstr>
      <vt:lpstr>Gap?</vt:lpstr>
      <vt:lpstr>Constraints to enacting consumer concerns</vt:lpstr>
      <vt:lpstr>PowerPoint Presentation</vt:lpstr>
      <vt:lpstr>Approaches to Study</vt:lpstr>
      <vt:lpstr>Approaches to Study</vt:lpstr>
      <vt:lpstr>Care in Ethical Consumption</vt:lpstr>
      <vt:lpstr>PowerPoint Presentation</vt:lpstr>
      <vt:lpstr>Neutralisation </vt:lpstr>
      <vt:lpstr>Neutralisation </vt:lpstr>
      <vt:lpstr>Shopping for change</vt:lpstr>
      <vt:lpstr>Definition: Boycott</vt:lpstr>
      <vt:lpstr>Current Boycotts</vt:lpstr>
      <vt:lpstr>Definition: Buycott</vt:lpstr>
      <vt:lpstr>Consumption as Voting</vt:lpstr>
      <vt:lpstr>Consumer Sovereignty</vt:lpstr>
      <vt:lpstr>Sovereignty?</vt:lpstr>
      <vt:lpstr>Consumer Sovereignty</vt:lpstr>
      <vt:lpstr>Challenges to Consumer Sovereignty</vt:lpstr>
      <vt:lpstr>Enhancing Consumer Sovereignty</vt:lpstr>
      <vt:lpstr>References</vt:lpstr>
      <vt:lpstr>References</vt:lpstr>
      <vt:lpstr>References</vt:lpstr>
      <vt:lpstr>Please bring any questions about this Unit to the weekly surgery session.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1 Consumer Perspectives in Marketing Ethics</dc:title>
  <dc:creator>Microsoft Office User</dc:creator>
  <cp:lastModifiedBy>Alaa Dighriri (student)</cp:lastModifiedBy>
  <cp:revision>23</cp:revision>
  <dcterms:created xsi:type="dcterms:W3CDTF">2021-03-22T12:44:49Z</dcterms:created>
  <dcterms:modified xsi:type="dcterms:W3CDTF">2021-05-17T13:59:54Z</dcterms:modified>
</cp:coreProperties>
</file>